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8" r:id="rId4"/>
    <p:sldMasterId id="2147483648" r:id="rId5"/>
  </p:sldMasterIdLst>
  <p:notesMasterIdLst>
    <p:notesMasterId r:id="rId46"/>
  </p:notesMasterIdLst>
  <p:handoutMasterIdLst>
    <p:handoutMasterId r:id="rId47"/>
  </p:handoutMasterIdLst>
  <p:sldIdLst>
    <p:sldId id="668" r:id="rId6"/>
    <p:sldId id="411" r:id="rId7"/>
    <p:sldId id="674" r:id="rId8"/>
    <p:sldId id="410" r:id="rId9"/>
    <p:sldId id="623" r:id="rId10"/>
    <p:sldId id="604" r:id="rId11"/>
    <p:sldId id="605" r:id="rId12"/>
    <p:sldId id="606" r:id="rId13"/>
    <p:sldId id="607" r:id="rId14"/>
    <p:sldId id="471" r:id="rId15"/>
    <p:sldId id="666" r:id="rId16"/>
    <p:sldId id="551" r:id="rId17"/>
    <p:sldId id="553" r:id="rId18"/>
    <p:sldId id="555" r:id="rId19"/>
    <p:sldId id="557" r:id="rId20"/>
    <p:sldId id="559" r:id="rId21"/>
    <p:sldId id="655" r:id="rId22"/>
    <p:sldId id="563" r:id="rId23"/>
    <p:sldId id="565" r:id="rId24"/>
    <p:sldId id="659" r:id="rId25"/>
    <p:sldId id="574" r:id="rId26"/>
    <p:sldId id="670" r:id="rId27"/>
    <p:sldId id="671" r:id="rId28"/>
    <p:sldId id="472" r:id="rId29"/>
    <p:sldId id="664" r:id="rId30"/>
    <p:sldId id="576" r:id="rId31"/>
    <p:sldId id="578" r:id="rId32"/>
    <p:sldId id="661" r:id="rId33"/>
    <p:sldId id="584" r:id="rId34"/>
    <p:sldId id="586" r:id="rId35"/>
    <p:sldId id="588" r:id="rId36"/>
    <p:sldId id="589" r:id="rId37"/>
    <p:sldId id="663" r:id="rId38"/>
    <p:sldId id="650" r:id="rId39"/>
    <p:sldId id="498" r:id="rId40"/>
    <p:sldId id="541" r:id="rId41"/>
    <p:sldId id="669" r:id="rId42"/>
    <p:sldId id="654" r:id="rId43"/>
    <p:sldId id="537" r:id="rId44"/>
    <p:sldId id="53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493C44B-F730-4F41-BF41-975DF01BDE41}">
          <p14:sldIdLst>
            <p14:sldId id="668"/>
            <p14:sldId id="411"/>
            <p14:sldId id="674"/>
            <p14:sldId id="410"/>
            <p14:sldId id="623"/>
            <p14:sldId id="604"/>
            <p14:sldId id="605"/>
            <p14:sldId id="606"/>
            <p14:sldId id="607"/>
            <p14:sldId id="471"/>
            <p14:sldId id="666"/>
            <p14:sldId id="551"/>
            <p14:sldId id="553"/>
            <p14:sldId id="555"/>
            <p14:sldId id="557"/>
            <p14:sldId id="559"/>
            <p14:sldId id="655"/>
            <p14:sldId id="563"/>
            <p14:sldId id="565"/>
            <p14:sldId id="659"/>
            <p14:sldId id="574"/>
            <p14:sldId id="670"/>
            <p14:sldId id="671"/>
            <p14:sldId id="472"/>
            <p14:sldId id="664"/>
            <p14:sldId id="576"/>
            <p14:sldId id="578"/>
            <p14:sldId id="661"/>
            <p14:sldId id="584"/>
            <p14:sldId id="586"/>
            <p14:sldId id="588"/>
            <p14:sldId id="589"/>
            <p14:sldId id="663"/>
            <p14:sldId id="650"/>
            <p14:sldId id="498"/>
            <p14:sldId id="541"/>
            <p14:sldId id="669"/>
            <p14:sldId id="654"/>
            <p14:sldId id="537"/>
            <p14:sldId id="53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488"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528490B-10F0-5012-493F-8C91520C92B1}" name="Dwayne Beebefranqui" initials="DB" userId="S::DBeebefranqui@forsmarshgroup.com::8b4bb9e3-6f19-4e8e-a6e3-63b839d6f58b" providerId="AD"/>
  <p188:author id="{9CE3744F-1C02-8E88-6FB6-5B6ED088E6CE}" name="Willie Cosner" initials="WC" userId="S::WCosner@forsmarsh.com::c59f3a56-3a41-49cc-b29e-c712a57bfcec" providerId="AD"/>
  <p188:author id="{1F6C6AB6-4F97-148C-DCA3-86D650CE7963}" name="Shawn Lyons" initials="SL" userId="S::slyons@forsmarshgroup.com::d5dc606a-857b-4570-a6db-e38332182297" providerId="AD"/>
  <p188:author id="{AADCC8C7-F819-EA40-3F8F-E2A5796701D4}" name="Anna Sheveland" initials="AS" userId="S::asheveland@forsmarshgroup.com::1a15c0c2-8b57-4d56-ac64-2be4d747f264"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7" name="Guidance" initials="DB" lastIdx="2" clrIdx="6">
    <p:extLst>
      <p:ext uri="{19B8F6BF-5375-455C-9EA6-DF929625EA0E}">
        <p15:presenceInfo xmlns:p15="http://schemas.microsoft.com/office/powerpoint/2012/main" userId="Guidance" providerId="None"/>
      </p:ext>
    </p:extLst>
  </p:cmAuthor>
  <p:cmAuthor id="1" name="Moore, Abigail E CIV DMDC" initials="MAECD" lastIdx="69" clrIdx="0">
    <p:extLst>
      <p:ext uri="{19B8F6BF-5375-455C-9EA6-DF929625EA0E}">
        <p15:presenceInfo xmlns:p15="http://schemas.microsoft.com/office/powerpoint/2012/main" userId="S-1-5-21-790525478-492894223-839522115-133380" providerId="AD"/>
      </p:ext>
    </p:extLst>
  </p:cmAuthor>
  <p:cmAuthor id="2" name="Lawhead, Austin R CIV OPA" initials="LARCO" lastIdx="21" clrIdx="1">
    <p:extLst>
      <p:ext uri="{19B8F6BF-5375-455C-9EA6-DF929625EA0E}">
        <p15:presenceInfo xmlns:p15="http://schemas.microsoft.com/office/powerpoint/2012/main" userId="S-1-5-21-790525478-492894223-839522115-143859" providerId="AD"/>
      </p:ext>
    </p:extLst>
  </p:cmAuthor>
  <p:cmAuthor id="3" name="Anna Sheveland" initials="AS" lastIdx="20" clrIdx="2">
    <p:extLst>
      <p:ext uri="{19B8F6BF-5375-455C-9EA6-DF929625EA0E}">
        <p15:presenceInfo xmlns:p15="http://schemas.microsoft.com/office/powerpoint/2012/main" userId="S::asheveland@forsmarshgroup.com::1a15c0c2-8b57-4d56-ac64-2be4d747f264" providerId="AD"/>
      </p:ext>
    </p:extLst>
  </p:cmAuthor>
  <p:cmAuthor id="4" name="Dwayne Beebefranqui" initials="DB" lastIdx="48" clrIdx="3">
    <p:extLst>
      <p:ext uri="{19B8F6BF-5375-455C-9EA6-DF929625EA0E}">
        <p15:presenceInfo xmlns:p15="http://schemas.microsoft.com/office/powerpoint/2012/main" userId="S::DBeebefranqui@forsmarshgroup.com::8b4bb9e3-6f19-4e8e-a6e3-63b839d6f58b" providerId="AD"/>
      </p:ext>
    </p:extLst>
  </p:cmAuthor>
  <p:cmAuthor id="5" name="Willie Cosner" initials="WC" lastIdx="5" clrIdx="4">
    <p:extLst>
      <p:ext uri="{19B8F6BF-5375-455C-9EA6-DF929625EA0E}">
        <p15:presenceInfo xmlns:p15="http://schemas.microsoft.com/office/powerpoint/2012/main" userId="S::WCosner@forsmarshgroup.com::c59f3a56-3a41-49cc-b29e-c712a57bfcec" providerId="AD"/>
      </p:ext>
    </p:extLst>
  </p:cmAuthor>
  <p:cmAuthor id="6" name="AUSTIN LAWHEAD" initials="AL" lastIdx="1" clrIdx="5">
    <p:extLst>
      <p:ext uri="{19B8F6BF-5375-455C-9EA6-DF929625EA0E}">
        <p15:presenceInfo xmlns:p15="http://schemas.microsoft.com/office/powerpoint/2012/main" userId="AUSTIN LAWHEAD"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BFD3"/>
    <a:srgbClr val="0C2554"/>
    <a:srgbClr val="FFFFFF"/>
    <a:srgbClr val="D20000"/>
    <a:srgbClr val="000104"/>
    <a:srgbClr val="333333"/>
    <a:srgbClr val="EBEFF5"/>
    <a:srgbClr val="AEBFD4"/>
    <a:srgbClr val="728FB4"/>
    <a:srgbClr val="355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81068" autoAdjust="0"/>
  </p:normalViewPr>
  <p:slideViewPr>
    <p:cSldViewPr snapToGrid="0">
      <p:cViewPr varScale="1">
        <p:scale>
          <a:sx n="82" d="100"/>
          <a:sy n="82" d="100"/>
        </p:scale>
        <p:origin x="720" y="72"/>
      </p:cViewPr>
      <p:guideLst>
        <p:guide orient="horz" pos="2160"/>
        <p:guide pos="3840"/>
        <p:guide orient="horz" pos="1488"/>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8/10/relationships/authors" Target="authors.xml"/><Relationship Id="rId5" Type="http://schemas.openxmlformats.org/officeDocument/2006/relationships/slideMaster" Target="slideMasters/slideMaster2.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notesMaster" Target="notesMasters/notesMaster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04301A-56F4-448B-85E2-E905756C30E6}"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en-US"/>
        </a:p>
      </dgm:t>
    </dgm:pt>
    <dgm:pt modelId="{A2083E6C-CED1-441E-932D-DCDF0F496094}">
      <dgm:prSet phldrT="[Text]" custT="1"/>
      <dgm:spPr/>
      <dgm:t>
        <a:bodyPr/>
        <a:lstStyle/>
        <a:p>
          <a:pPr algn="ctr">
            <a:spcAft>
              <a:spcPts val="0"/>
            </a:spcAft>
          </a:pPr>
          <a:r>
            <a:rPr lang="en-US" sz="1800" b="1" dirty="0">
              <a:solidFill>
                <a:schemeClr val="accent3"/>
              </a:solidFill>
              <a:latin typeface="Arial" panose="020B0604020202020204" pitchFamily="34" charset="0"/>
              <a:cs typeface="Arial" panose="020B0604020202020204" pitchFamily="34" charset="0"/>
            </a:rPr>
            <a:t>Prepare</a:t>
          </a:r>
          <a:r>
            <a:rPr lang="en-US" sz="1800" dirty="0">
              <a:latin typeface="Arial" panose="020B0604020202020204" pitchFamily="34" charset="0"/>
              <a:cs typeface="Arial" panose="020B0604020202020204" pitchFamily="34" charset="0"/>
            </a:rPr>
            <a:t> </a:t>
          </a:r>
        </a:p>
        <a:p>
          <a:pPr algn="ctr">
            <a:spcAft>
              <a:spcPct val="35000"/>
            </a:spcAft>
          </a:pPr>
          <a:r>
            <a:rPr lang="en-US" sz="1800" b="1" dirty="0">
              <a:latin typeface="Arial" panose="020B0604020202020204" pitchFamily="34" charset="0"/>
              <a:cs typeface="Arial" panose="020B0604020202020204" pitchFamily="34" charset="0"/>
            </a:rPr>
            <a:t>for a DEOCS</a:t>
          </a:r>
        </a:p>
      </dgm:t>
    </dgm:pt>
    <dgm:pt modelId="{CD2DA50B-6EBB-4FA6-A384-B08F728CC0C8}" type="parTrans" cxnId="{90C103C2-09FA-44B0-B467-7DCDE4B91782}">
      <dgm:prSet/>
      <dgm:spPr/>
      <dgm:t>
        <a:bodyPr/>
        <a:lstStyle/>
        <a:p>
          <a:endParaRPr lang="en-US"/>
        </a:p>
      </dgm:t>
    </dgm:pt>
    <dgm:pt modelId="{4B4C2AA8-F4B5-4752-995A-15A53AC720C4}" type="sibTrans" cxnId="{90C103C2-09FA-44B0-B467-7DCDE4B91782}">
      <dgm:prSet/>
      <dgm:spPr/>
      <dgm:t>
        <a:bodyPr/>
        <a:lstStyle/>
        <a:p>
          <a:endParaRPr lang="en-US"/>
        </a:p>
      </dgm:t>
    </dgm:pt>
    <dgm:pt modelId="{8A284522-264A-43AA-8C18-32112234015D}">
      <dgm:prSet phldrT="[Text]" custT="1"/>
      <dgm:spPr/>
      <dgm:t>
        <a:bodyPr/>
        <a:lstStyle/>
        <a:p>
          <a:pPr algn="ctr">
            <a:spcAft>
              <a:spcPts val="0"/>
            </a:spcAft>
          </a:pPr>
          <a:r>
            <a:rPr lang="en-US" sz="1800" b="1" dirty="0">
              <a:solidFill>
                <a:schemeClr val="accent3"/>
              </a:solidFill>
              <a:latin typeface="Arial" panose="020B0604020202020204" pitchFamily="34" charset="0"/>
              <a:cs typeface="Arial" panose="020B0604020202020204" pitchFamily="34" charset="0"/>
            </a:rPr>
            <a:t>Conduct</a:t>
          </a:r>
          <a:r>
            <a:rPr lang="en-US" sz="1800" dirty="0">
              <a:latin typeface="Arial" panose="020B0604020202020204" pitchFamily="34" charset="0"/>
              <a:cs typeface="Arial" panose="020B0604020202020204" pitchFamily="34" charset="0"/>
            </a:rPr>
            <a:t> </a:t>
          </a:r>
        </a:p>
        <a:p>
          <a:pPr algn="ctr">
            <a:spcAft>
              <a:spcPct val="35000"/>
            </a:spcAft>
          </a:pPr>
          <a:r>
            <a:rPr lang="en-US" sz="1800" b="1" dirty="0">
              <a:latin typeface="Arial" panose="020B0604020202020204" pitchFamily="34" charset="0"/>
              <a:cs typeface="Arial" panose="020B0604020202020204" pitchFamily="34" charset="0"/>
            </a:rPr>
            <a:t>a DEOCS</a:t>
          </a:r>
        </a:p>
      </dgm:t>
    </dgm:pt>
    <dgm:pt modelId="{B583FC77-52D5-47CF-BE6B-8778D832B1B7}" type="parTrans" cxnId="{F067AB6C-8F7E-4835-A0C2-AA84A6568A55}">
      <dgm:prSet/>
      <dgm:spPr/>
      <dgm:t>
        <a:bodyPr/>
        <a:lstStyle/>
        <a:p>
          <a:endParaRPr lang="en-US"/>
        </a:p>
      </dgm:t>
    </dgm:pt>
    <dgm:pt modelId="{836CF7C6-9391-4480-B31E-0E3CC30BB803}" type="sibTrans" cxnId="{F067AB6C-8F7E-4835-A0C2-AA84A6568A55}">
      <dgm:prSet/>
      <dgm:spPr/>
      <dgm:t>
        <a:bodyPr/>
        <a:lstStyle/>
        <a:p>
          <a:endParaRPr lang="en-US"/>
        </a:p>
      </dgm:t>
    </dgm:pt>
    <dgm:pt modelId="{CEEC989D-4D84-4A4D-AE31-A06E24159C60}">
      <dgm:prSet phldrT="[Text]" custT="1"/>
      <dgm:spPr/>
      <dgm:t>
        <a:bodyPr/>
        <a:lstStyle/>
        <a:p>
          <a:pPr algn="ctr">
            <a:spcAft>
              <a:spcPts val="0"/>
            </a:spcAft>
          </a:pPr>
          <a:r>
            <a:rPr lang="en-US" sz="1800" b="1" kern="1200" dirty="0">
              <a:solidFill>
                <a:schemeClr val="accent3"/>
              </a:solidFill>
              <a:latin typeface="Arial" panose="020B0604020202020204" pitchFamily="34" charset="0"/>
              <a:cs typeface="Arial" panose="020B0604020202020204" pitchFamily="34" charset="0"/>
            </a:rPr>
            <a:t>Brief </a:t>
          </a:r>
        </a:p>
        <a:p>
          <a:pPr algn="ctr">
            <a:spcAft>
              <a:spcPts val="0"/>
            </a:spcAft>
          </a:pPr>
          <a:r>
            <a:rPr lang="en-US" sz="1800" b="1" kern="1200" dirty="0">
              <a:solidFill>
                <a:srgbClr val="000000">
                  <a:hueOff val="0"/>
                  <a:satOff val="0"/>
                  <a:lumOff val="0"/>
                  <a:alphaOff val="0"/>
                </a:srgbClr>
              </a:solidFill>
              <a:latin typeface="Arial" panose="020B0604020202020204" pitchFamily="34" charset="0"/>
              <a:ea typeface="+mn-ea"/>
              <a:cs typeface="Arial" panose="020B0604020202020204" pitchFamily="34" charset="0"/>
            </a:rPr>
            <a:t>Results and Next Steps/CIPP Plan</a:t>
          </a:r>
          <a:endParaRPr lang="en-US" sz="1800" b="1" kern="1200" dirty="0">
            <a:solidFill>
              <a:schemeClr val="accent3"/>
            </a:solidFill>
            <a:latin typeface="Arial" panose="020B0604020202020204" pitchFamily="34" charset="0"/>
            <a:cs typeface="Arial" panose="020B0604020202020204" pitchFamily="34" charset="0"/>
          </a:endParaRPr>
        </a:p>
      </dgm:t>
    </dgm:pt>
    <dgm:pt modelId="{42847013-1669-4EBE-9CAC-70DD39D55891}" type="parTrans" cxnId="{23F0A979-F84D-4315-ADD7-D75D0156236C}">
      <dgm:prSet/>
      <dgm:spPr/>
      <dgm:t>
        <a:bodyPr/>
        <a:lstStyle/>
        <a:p>
          <a:endParaRPr lang="en-US"/>
        </a:p>
      </dgm:t>
    </dgm:pt>
    <dgm:pt modelId="{6C764BFA-8324-401D-B864-2A232EB7D58C}" type="sibTrans" cxnId="{23F0A979-F84D-4315-ADD7-D75D0156236C}">
      <dgm:prSet/>
      <dgm:spPr/>
      <dgm:t>
        <a:bodyPr/>
        <a:lstStyle/>
        <a:p>
          <a:endParaRPr lang="en-US"/>
        </a:p>
      </dgm:t>
    </dgm:pt>
    <dgm:pt modelId="{D45A18F2-DCAF-4195-88D6-403802A1D72D}">
      <dgm:prSet phldrT="[Text]" custT="1"/>
      <dgm:spPr/>
      <dgm:t>
        <a:bodyPr/>
        <a:lstStyle/>
        <a:p>
          <a:pPr algn="ctr">
            <a:spcAft>
              <a:spcPts val="0"/>
            </a:spcAft>
          </a:pPr>
          <a:r>
            <a:rPr lang="en-US" sz="1800" b="1" dirty="0">
              <a:solidFill>
                <a:schemeClr val="accent3"/>
              </a:solidFill>
              <a:latin typeface="Arial" panose="020B0604020202020204" pitchFamily="34" charset="0"/>
              <a:cs typeface="Arial" panose="020B0604020202020204" pitchFamily="34" charset="0"/>
            </a:rPr>
            <a:t>Interpret</a:t>
          </a:r>
          <a:r>
            <a:rPr lang="en-US" sz="1800" b="1" dirty="0">
              <a:latin typeface="Arial" panose="020B0604020202020204" pitchFamily="34" charset="0"/>
              <a:cs typeface="Arial" panose="020B0604020202020204" pitchFamily="34" charset="0"/>
            </a:rPr>
            <a:t> DEOCS Results &amp; </a:t>
          </a:r>
        </a:p>
        <a:p>
          <a:pPr algn="ctr">
            <a:spcAft>
              <a:spcPct val="35000"/>
            </a:spcAft>
          </a:pPr>
          <a:r>
            <a:rPr lang="en-US" sz="1800" b="1" dirty="0">
              <a:solidFill>
                <a:schemeClr val="accent3"/>
              </a:solidFill>
              <a:latin typeface="Arial" panose="020B0604020202020204" pitchFamily="34" charset="0"/>
              <a:cs typeface="Arial" panose="020B0604020202020204" pitchFamily="34" charset="0"/>
            </a:rPr>
            <a:t>Conduct </a:t>
          </a:r>
          <a:r>
            <a:rPr lang="en-US" sz="1800" b="1" dirty="0">
              <a:latin typeface="Arial" panose="020B0604020202020204" pitchFamily="34" charset="0"/>
              <a:cs typeface="Arial" panose="020B0604020202020204" pitchFamily="34" charset="0"/>
            </a:rPr>
            <a:t>Additional Data Collection</a:t>
          </a:r>
        </a:p>
      </dgm:t>
    </dgm:pt>
    <dgm:pt modelId="{C7B5AD9E-9075-40BC-B6E6-5B2A2398BBB4}" type="parTrans" cxnId="{B667D2EB-EA1C-4DCD-A3BF-4DF012107B24}">
      <dgm:prSet/>
      <dgm:spPr/>
      <dgm:t>
        <a:bodyPr/>
        <a:lstStyle/>
        <a:p>
          <a:endParaRPr lang="en-US"/>
        </a:p>
      </dgm:t>
    </dgm:pt>
    <dgm:pt modelId="{B4A5402D-7B12-4220-9C7D-6C10A8FEA4B3}" type="sibTrans" cxnId="{B667D2EB-EA1C-4DCD-A3BF-4DF012107B24}">
      <dgm:prSet/>
      <dgm:spPr/>
      <dgm:t>
        <a:bodyPr/>
        <a:lstStyle/>
        <a:p>
          <a:endParaRPr lang="en-US"/>
        </a:p>
      </dgm:t>
    </dgm:pt>
    <dgm:pt modelId="{D78352A1-1A67-414A-855C-1B78A736A517}">
      <dgm:prSet phldrT="[Text]" custT="1"/>
      <dgm:spPr/>
      <dgm:t>
        <a:bodyPr/>
        <a:lstStyle/>
        <a:p>
          <a:pPr algn="ctr">
            <a:spcAft>
              <a:spcPts val="0"/>
            </a:spcAft>
          </a:pPr>
          <a:r>
            <a:rPr lang="en-US" sz="1800" b="1" dirty="0">
              <a:solidFill>
                <a:schemeClr val="accent3"/>
              </a:solidFill>
              <a:latin typeface="Arial" panose="020B0604020202020204" pitchFamily="34" charset="0"/>
              <a:cs typeface="Arial" panose="020B0604020202020204" pitchFamily="34" charset="0"/>
            </a:rPr>
            <a:t>Create </a:t>
          </a:r>
        </a:p>
        <a:p>
          <a:pPr algn="ctr">
            <a:spcAft>
              <a:spcPts val="0"/>
            </a:spcAft>
          </a:pPr>
          <a:r>
            <a:rPr lang="en-US" sz="1800" b="1" dirty="0">
              <a:latin typeface="Arial" panose="020B0604020202020204" pitchFamily="34" charset="0"/>
              <a:cs typeface="Arial" panose="020B0604020202020204" pitchFamily="34" charset="0"/>
            </a:rPr>
            <a:t>CIPP Plan</a:t>
          </a:r>
        </a:p>
        <a:p>
          <a:pPr algn="ctr">
            <a:spcAft>
              <a:spcPts val="0"/>
            </a:spcAft>
          </a:pPr>
          <a:r>
            <a:rPr lang="en-US" sz="1800" b="0" i="1" dirty="0">
              <a:latin typeface="Arial" panose="020B0604020202020204" pitchFamily="34" charset="0"/>
              <a:cs typeface="Arial" panose="020B0604020202020204" pitchFamily="34" charset="0"/>
            </a:rPr>
            <a:t>(Consult Assigned IPPW for CIPP Plan)</a:t>
          </a:r>
          <a:endParaRPr lang="en-US" sz="1800" b="1" dirty="0">
            <a:latin typeface="Arial" panose="020B0604020202020204" pitchFamily="34" charset="0"/>
            <a:cs typeface="Arial" panose="020B0604020202020204" pitchFamily="34" charset="0"/>
          </a:endParaRPr>
        </a:p>
      </dgm:t>
    </dgm:pt>
    <dgm:pt modelId="{7985BBD3-44FA-42DC-A866-68D1B1A753BC}" type="parTrans" cxnId="{C8652213-FBE8-4F1D-9428-79BDCF27F500}">
      <dgm:prSet/>
      <dgm:spPr/>
      <dgm:t>
        <a:bodyPr/>
        <a:lstStyle/>
        <a:p>
          <a:endParaRPr lang="en-US"/>
        </a:p>
      </dgm:t>
    </dgm:pt>
    <dgm:pt modelId="{FF82DA6B-9498-4797-86D6-1802FA3B5628}" type="sibTrans" cxnId="{C8652213-FBE8-4F1D-9428-79BDCF27F500}">
      <dgm:prSet/>
      <dgm:spPr/>
      <dgm:t>
        <a:bodyPr/>
        <a:lstStyle/>
        <a:p>
          <a:endParaRPr lang="en-US"/>
        </a:p>
      </dgm:t>
    </dgm:pt>
    <dgm:pt modelId="{456BD3A6-A4C1-4B22-890E-6E1750A9E5A0}">
      <dgm:prSet phldrT="[Text]" custT="1"/>
      <dgm:spPr/>
      <dgm:t>
        <a:bodyPr/>
        <a:lstStyle/>
        <a:p>
          <a:pPr algn="ctr">
            <a:spcAft>
              <a:spcPts val="0"/>
            </a:spcAft>
          </a:pPr>
          <a:r>
            <a:rPr lang="en-US" sz="1800" b="1" kern="1200" dirty="0">
              <a:solidFill>
                <a:schemeClr val="accent3"/>
              </a:solidFill>
              <a:latin typeface="Arial" panose="020B0604020202020204" pitchFamily="34" charset="0"/>
              <a:cs typeface="Arial" panose="020B0604020202020204" pitchFamily="34" charset="0"/>
            </a:rPr>
            <a:t>Execute </a:t>
          </a:r>
          <a:r>
            <a:rPr lang="en-US" sz="1800" b="1" kern="1200" dirty="0">
              <a:solidFill>
                <a:schemeClr val="tx1"/>
              </a:solidFill>
              <a:latin typeface="Arial" panose="020B0604020202020204" pitchFamily="34" charset="0"/>
              <a:cs typeface="Arial" panose="020B0604020202020204" pitchFamily="34" charset="0"/>
            </a:rPr>
            <a:t>CIPP Plan &amp; </a:t>
          </a:r>
        </a:p>
        <a:p>
          <a:pPr algn="ctr">
            <a:spcAft>
              <a:spcPts val="0"/>
            </a:spcAft>
          </a:pPr>
          <a:r>
            <a:rPr lang="en-US" sz="1800" b="1" kern="1200" dirty="0">
              <a:solidFill>
                <a:schemeClr val="accent3"/>
              </a:solidFill>
              <a:latin typeface="Arial" panose="020B0604020202020204" pitchFamily="34" charset="0"/>
              <a:cs typeface="Arial" panose="020B0604020202020204" pitchFamily="34" charset="0"/>
            </a:rPr>
            <a:t>Conduct </a:t>
          </a:r>
        </a:p>
        <a:p>
          <a:pPr algn="ctr">
            <a:spcAft>
              <a:spcPts val="0"/>
            </a:spcAft>
          </a:pPr>
          <a:r>
            <a:rPr lang="en-US" sz="1800" b="1" kern="1200" dirty="0">
              <a:solidFill>
                <a:schemeClr val="tx1"/>
              </a:solidFill>
              <a:latin typeface="Arial" panose="020B0604020202020204" pitchFamily="34" charset="0"/>
              <a:cs typeface="Arial" panose="020B0604020202020204" pitchFamily="34" charset="0"/>
            </a:rPr>
            <a:t>a DOCP</a:t>
          </a:r>
        </a:p>
      </dgm:t>
    </dgm:pt>
    <dgm:pt modelId="{2FEE7D3F-0027-4687-AEE1-BD0324F14940}" type="parTrans" cxnId="{E051D549-8084-4C88-B7BE-E22D09575E17}">
      <dgm:prSet/>
      <dgm:spPr/>
      <dgm:t>
        <a:bodyPr/>
        <a:lstStyle/>
        <a:p>
          <a:endParaRPr lang="en-US"/>
        </a:p>
      </dgm:t>
    </dgm:pt>
    <dgm:pt modelId="{4FF275D1-5CD2-4769-ABCD-E4A440E5C777}" type="sibTrans" cxnId="{E051D549-8084-4C88-B7BE-E22D09575E17}">
      <dgm:prSet/>
      <dgm:spPr/>
      <dgm:t>
        <a:bodyPr/>
        <a:lstStyle/>
        <a:p>
          <a:endParaRPr lang="en-US"/>
        </a:p>
      </dgm:t>
    </dgm:pt>
    <dgm:pt modelId="{07C2E482-7F00-4F74-BA05-6D52C8F69F41}" type="pres">
      <dgm:prSet presAssocID="{7F04301A-56F4-448B-85E2-E905756C30E6}" presName="rootnode" presStyleCnt="0">
        <dgm:presLayoutVars>
          <dgm:chMax/>
          <dgm:chPref/>
          <dgm:dir/>
          <dgm:animLvl val="lvl"/>
        </dgm:presLayoutVars>
      </dgm:prSet>
      <dgm:spPr/>
    </dgm:pt>
    <dgm:pt modelId="{5CF3A053-1DA9-45CF-B747-EF00CAF1373D}" type="pres">
      <dgm:prSet presAssocID="{A2083E6C-CED1-441E-932D-DCDF0F496094}" presName="composite" presStyleCnt="0"/>
      <dgm:spPr/>
    </dgm:pt>
    <dgm:pt modelId="{E1C9F984-B9ED-42E7-BC19-A9CC13684349}" type="pres">
      <dgm:prSet presAssocID="{A2083E6C-CED1-441E-932D-DCDF0F496094}" presName="LShape" presStyleLbl="alignNode1" presStyleIdx="0" presStyleCnt="11"/>
      <dgm:spPr>
        <a:solidFill>
          <a:srgbClr val="0C2554"/>
        </a:solidFill>
        <a:ln>
          <a:noFill/>
        </a:ln>
      </dgm:spPr>
    </dgm:pt>
    <dgm:pt modelId="{E4C1448C-BF72-4A02-98CA-3DCC3DA4FDCA}" type="pres">
      <dgm:prSet presAssocID="{A2083E6C-CED1-441E-932D-DCDF0F496094}" presName="ParentText" presStyleLbl="revTx" presStyleIdx="0" presStyleCnt="6">
        <dgm:presLayoutVars>
          <dgm:chMax val="0"/>
          <dgm:chPref val="0"/>
          <dgm:bulletEnabled val="1"/>
        </dgm:presLayoutVars>
      </dgm:prSet>
      <dgm:spPr/>
    </dgm:pt>
    <dgm:pt modelId="{282A3F74-9D9D-4539-8DD3-4CB38A3150FC}" type="pres">
      <dgm:prSet presAssocID="{A2083E6C-CED1-441E-932D-DCDF0F496094}" presName="Triangle" presStyleLbl="alignNode1" presStyleIdx="1" presStyleCnt="11" custLinFactNeighborX="40161" custLinFactNeighborY="38319"/>
      <dgm:spPr>
        <a:solidFill>
          <a:schemeClr val="accent1"/>
        </a:solidFill>
        <a:ln>
          <a:noFill/>
        </a:ln>
      </dgm:spPr>
    </dgm:pt>
    <dgm:pt modelId="{37675A49-F54F-4E46-B5A5-8000E5DA764C}" type="pres">
      <dgm:prSet presAssocID="{4B4C2AA8-F4B5-4752-995A-15A53AC720C4}" presName="sibTrans" presStyleCnt="0"/>
      <dgm:spPr/>
    </dgm:pt>
    <dgm:pt modelId="{D4BB4191-3B9B-4620-B87E-62271A1B1509}" type="pres">
      <dgm:prSet presAssocID="{4B4C2AA8-F4B5-4752-995A-15A53AC720C4}" presName="space" presStyleCnt="0"/>
      <dgm:spPr/>
    </dgm:pt>
    <dgm:pt modelId="{8039B4CB-04B5-41E8-8904-9CE6F2DF0711}" type="pres">
      <dgm:prSet presAssocID="{8A284522-264A-43AA-8C18-32112234015D}" presName="composite" presStyleCnt="0"/>
      <dgm:spPr/>
    </dgm:pt>
    <dgm:pt modelId="{47AF3B5A-0CF1-4FC4-B7B8-1B453FAF0248}" type="pres">
      <dgm:prSet presAssocID="{8A284522-264A-43AA-8C18-32112234015D}" presName="LShape" presStyleLbl="alignNode1" presStyleIdx="2" presStyleCnt="11"/>
      <dgm:spPr>
        <a:solidFill>
          <a:srgbClr val="0C2554"/>
        </a:solidFill>
        <a:ln>
          <a:noFill/>
        </a:ln>
      </dgm:spPr>
    </dgm:pt>
    <dgm:pt modelId="{0916C96C-7765-44DA-A41B-2D04F4354EA5}" type="pres">
      <dgm:prSet presAssocID="{8A284522-264A-43AA-8C18-32112234015D}" presName="ParentText" presStyleLbl="revTx" presStyleIdx="1" presStyleCnt="6">
        <dgm:presLayoutVars>
          <dgm:chMax val="0"/>
          <dgm:chPref val="0"/>
          <dgm:bulletEnabled val="1"/>
        </dgm:presLayoutVars>
      </dgm:prSet>
      <dgm:spPr/>
    </dgm:pt>
    <dgm:pt modelId="{FD901C35-7BCB-49B2-B625-1A7905A54CDC}" type="pres">
      <dgm:prSet presAssocID="{8A284522-264A-43AA-8C18-32112234015D}" presName="Triangle" presStyleLbl="alignNode1" presStyleIdx="3" presStyleCnt="11" custLinFactNeighborX="39916" custLinFactNeighborY="41712"/>
      <dgm:spPr>
        <a:solidFill>
          <a:schemeClr val="accent1"/>
        </a:solidFill>
        <a:ln>
          <a:noFill/>
        </a:ln>
      </dgm:spPr>
    </dgm:pt>
    <dgm:pt modelId="{0FCBB58B-990D-4A6E-821A-8EEB979DD5C6}" type="pres">
      <dgm:prSet presAssocID="{836CF7C6-9391-4480-B31E-0E3CC30BB803}" presName="sibTrans" presStyleCnt="0"/>
      <dgm:spPr/>
    </dgm:pt>
    <dgm:pt modelId="{C85729E7-D2CC-4AC9-B102-63098DC16FE6}" type="pres">
      <dgm:prSet presAssocID="{836CF7C6-9391-4480-B31E-0E3CC30BB803}" presName="space" presStyleCnt="0"/>
      <dgm:spPr/>
    </dgm:pt>
    <dgm:pt modelId="{BCD7251F-1721-453F-B965-B248AF3B103E}" type="pres">
      <dgm:prSet presAssocID="{D45A18F2-DCAF-4195-88D6-403802A1D72D}" presName="composite" presStyleCnt="0"/>
      <dgm:spPr/>
    </dgm:pt>
    <dgm:pt modelId="{CC9680E5-67F9-491D-BDD2-B0ED3EDE4C01}" type="pres">
      <dgm:prSet presAssocID="{D45A18F2-DCAF-4195-88D6-403802A1D72D}" presName="LShape" presStyleLbl="alignNode1" presStyleIdx="4" presStyleCnt="11"/>
      <dgm:spPr>
        <a:solidFill>
          <a:srgbClr val="0C2554"/>
        </a:solidFill>
        <a:ln>
          <a:noFill/>
        </a:ln>
      </dgm:spPr>
    </dgm:pt>
    <dgm:pt modelId="{7073D122-F2D0-40D2-923D-EFC824C7BA1C}" type="pres">
      <dgm:prSet presAssocID="{D45A18F2-DCAF-4195-88D6-403802A1D72D}" presName="ParentText" presStyleLbl="revTx" presStyleIdx="2" presStyleCnt="6">
        <dgm:presLayoutVars>
          <dgm:chMax val="0"/>
          <dgm:chPref val="0"/>
          <dgm:bulletEnabled val="1"/>
        </dgm:presLayoutVars>
      </dgm:prSet>
      <dgm:spPr/>
    </dgm:pt>
    <dgm:pt modelId="{50322F78-790D-4575-97E0-55566BC1C60E}" type="pres">
      <dgm:prSet presAssocID="{D45A18F2-DCAF-4195-88D6-403802A1D72D}" presName="Triangle" presStyleLbl="alignNode1" presStyleIdx="5" presStyleCnt="11" custLinFactNeighborX="39985" custLinFactNeighborY="43061"/>
      <dgm:spPr>
        <a:solidFill>
          <a:schemeClr val="accent1"/>
        </a:solidFill>
        <a:ln>
          <a:noFill/>
        </a:ln>
      </dgm:spPr>
    </dgm:pt>
    <dgm:pt modelId="{6FBB934A-9020-4316-8A13-B32029BE8787}" type="pres">
      <dgm:prSet presAssocID="{B4A5402D-7B12-4220-9C7D-6C10A8FEA4B3}" presName="sibTrans" presStyleCnt="0"/>
      <dgm:spPr/>
    </dgm:pt>
    <dgm:pt modelId="{323B5415-7036-4153-B698-189FA22AD846}" type="pres">
      <dgm:prSet presAssocID="{B4A5402D-7B12-4220-9C7D-6C10A8FEA4B3}" presName="space" presStyleCnt="0"/>
      <dgm:spPr/>
    </dgm:pt>
    <dgm:pt modelId="{544960A4-DDF0-4D3E-8944-C131F262B763}" type="pres">
      <dgm:prSet presAssocID="{D78352A1-1A67-414A-855C-1B78A736A517}" presName="composite" presStyleCnt="0"/>
      <dgm:spPr/>
    </dgm:pt>
    <dgm:pt modelId="{22B0B1FD-EB84-4F14-B3DB-B702ADB83467}" type="pres">
      <dgm:prSet presAssocID="{D78352A1-1A67-414A-855C-1B78A736A517}" presName="LShape" presStyleLbl="alignNode1" presStyleIdx="6" presStyleCnt="11"/>
      <dgm:spPr>
        <a:solidFill>
          <a:srgbClr val="0C2554"/>
        </a:solidFill>
        <a:ln>
          <a:noFill/>
        </a:ln>
      </dgm:spPr>
    </dgm:pt>
    <dgm:pt modelId="{C4445DAB-AAE9-4AC8-B7CB-C5CC46744449}" type="pres">
      <dgm:prSet presAssocID="{D78352A1-1A67-414A-855C-1B78A736A517}" presName="ParentText" presStyleLbl="revTx" presStyleIdx="3" presStyleCnt="6" custScaleX="103706">
        <dgm:presLayoutVars>
          <dgm:chMax val="0"/>
          <dgm:chPref val="0"/>
          <dgm:bulletEnabled val="1"/>
        </dgm:presLayoutVars>
      </dgm:prSet>
      <dgm:spPr/>
    </dgm:pt>
    <dgm:pt modelId="{750724B6-6B45-412C-B564-D71984135EEC}" type="pres">
      <dgm:prSet presAssocID="{D78352A1-1A67-414A-855C-1B78A736A517}" presName="Triangle" presStyleLbl="alignNode1" presStyleIdx="7" presStyleCnt="11" custLinFactNeighborX="39986" custLinFactNeighborY="39986"/>
      <dgm:spPr>
        <a:solidFill>
          <a:schemeClr val="accent1"/>
        </a:solidFill>
        <a:ln>
          <a:noFill/>
        </a:ln>
      </dgm:spPr>
    </dgm:pt>
    <dgm:pt modelId="{CB29B7B0-924A-401E-AA1B-7DB2D6A51F3C}" type="pres">
      <dgm:prSet presAssocID="{FF82DA6B-9498-4797-86D6-1802FA3B5628}" presName="sibTrans" presStyleCnt="0"/>
      <dgm:spPr/>
    </dgm:pt>
    <dgm:pt modelId="{A16BF481-D716-47D2-8781-8E397B4A63F5}" type="pres">
      <dgm:prSet presAssocID="{FF82DA6B-9498-4797-86D6-1802FA3B5628}" presName="space" presStyleCnt="0"/>
      <dgm:spPr/>
    </dgm:pt>
    <dgm:pt modelId="{DD13A3B8-A6B0-481F-B612-CF3A3BC0EFD2}" type="pres">
      <dgm:prSet presAssocID="{CEEC989D-4D84-4A4D-AE31-A06E24159C60}" presName="composite" presStyleCnt="0"/>
      <dgm:spPr/>
    </dgm:pt>
    <dgm:pt modelId="{E4A85B87-DD0C-4EDE-BC87-730B87DC396E}" type="pres">
      <dgm:prSet presAssocID="{CEEC989D-4D84-4A4D-AE31-A06E24159C60}" presName="LShape" presStyleLbl="alignNode1" presStyleIdx="8" presStyleCnt="11"/>
      <dgm:spPr>
        <a:solidFill>
          <a:srgbClr val="0C2554"/>
        </a:solidFill>
        <a:ln>
          <a:noFill/>
        </a:ln>
      </dgm:spPr>
    </dgm:pt>
    <dgm:pt modelId="{BA444BAE-EC9E-4469-8883-9B4C92CE1DC5}" type="pres">
      <dgm:prSet presAssocID="{CEEC989D-4D84-4A4D-AE31-A06E24159C60}" presName="ParentText" presStyleLbl="revTx" presStyleIdx="4" presStyleCnt="6">
        <dgm:presLayoutVars>
          <dgm:chMax val="0"/>
          <dgm:chPref val="0"/>
          <dgm:bulletEnabled val="1"/>
        </dgm:presLayoutVars>
      </dgm:prSet>
      <dgm:spPr/>
    </dgm:pt>
    <dgm:pt modelId="{9FA4C4CD-8D54-4241-B02D-615FBA0B0323}" type="pres">
      <dgm:prSet presAssocID="{CEEC989D-4D84-4A4D-AE31-A06E24159C60}" presName="Triangle" presStyleLbl="alignNode1" presStyleIdx="9" presStyleCnt="11"/>
      <dgm:spPr/>
    </dgm:pt>
    <dgm:pt modelId="{E9313CD9-1E39-48BD-87E6-1C0A3CBC25C8}" type="pres">
      <dgm:prSet presAssocID="{6C764BFA-8324-401D-B864-2A232EB7D58C}" presName="sibTrans" presStyleCnt="0"/>
      <dgm:spPr/>
    </dgm:pt>
    <dgm:pt modelId="{7D925C96-15AF-4400-A92A-891DCD5384AD}" type="pres">
      <dgm:prSet presAssocID="{6C764BFA-8324-401D-B864-2A232EB7D58C}" presName="space" presStyleCnt="0"/>
      <dgm:spPr/>
    </dgm:pt>
    <dgm:pt modelId="{47608BC2-38E5-4839-A42A-BC01BE0BF581}" type="pres">
      <dgm:prSet presAssocID="{456BD3A6-A4C1-4B22-890E-6E1750A9E5A0}" presName="composite" presStyleCnt="0"/>
      <dgm:spPr/>
    </dgm:pt>
    <dgm:pt modelId="{7E5DEC40-5FFD-4A44-8104-B1DDA0446143}" type="pres">
      <dgm:prSet presAssocID="{456BD3A6-A4C1-4B22-890E-6E1750A9E5A0}" presName="LShape" presStyleLbl="alignNode1" presStyleIdx="10" presStyleCnt="11"/>
      <dgm:spPr>
        <a:solidFill>
          <a:srgbClr val="0C2554"/>
        </a:solidFill>
        <a:ln>
          <a:noFill/>
        </a:ln>
      </dgm:spPr>
    </dgm:pt>
    <dgm:pt modelId="{81502B59-D830-4EEC-9500-7FD0250C9432}" type="pres">
      <dgm:prSet presAssocID="{456BD3A6-A4C1-4B22-890E-6E1750A9E5A0}" presName="ParentText" presStyleLbl="revTx" presStyleIdx="5" presStyleCnt="6">
        <dgm:presLayoutVars>
          <dgm:chMax val="0"/>
          <dgm:chPref val="0"/>
          <dgm:bulletEnabled val="1"/>
        </dgm:presLayoutVars>
      </dgm:prSet>
      <dgm:spPr/>
    </dgm:pt>
  </dgm:ptLst>
  <dgm:cxnLst>
    <dgm:cxn modelId="{C8652213-FBE8-4F1D-9428-79BDCF27F500}" srcId="{7F04301A-56F4-448B-85E2-E905756C30E6}" destId="{D78352A1-1A67-414A-855C-1B78A736A517}" srcOrd="3" destOrd="0" parTransId="{7985BBD3-44FA-42DC-A866-68D1B1A753BC}" sibTransId="{FF82DA6B-9498-4797-86D6-1802FA3B5628}"/>
    <dgm:cxn modelId="{28C38E19-9E42-4DA6-9B8A-C9FCCC7DFA1B}" type="presOf" srcId="{8A284522-264A-43AA-8C18-32112234015D}" destId="{0916C96C-7765-44DA-A41B-2D04F4354EA5}" srcOrd="0" destOrd="0" presId="urn:microsoft.com/office/officeart/2009/3/layout/StepUpProcess"/>
    <dgm:cxn modelId="{73655F26-65F5-468A-B971-16A7157B85F6}" type="presOf" srcId="{456BD3A6-A4C1-4B22-890E-6E1750A9E5A0}" destId="{81502B59-D830-4EEC-9500-7FD0250C9432}" srcOrd="0" destOrd="0" presId="urn:microsoft.com/office/officeart/2009/3/layout/StepUpProcess"/>
    <dgm:cxn modelId="{6C804831-3101-4DC2-B2F0-3EEB026253BE}" type="presOf" srcId="{CEEC989D-4D84-4A4D-AE31-A06E24159C60}" destId="{BA444BAE-EC9E-4469-8883-9B4C92CE1DC5}" srcOrd="0" destOrd="0" presId="urn:microsoft.com/office/officeart/2009/3/layout/StepUpProcess"/>
    <dgm:cxn modelId="{8F4F7846-1061-42E7-8E82-6853335AE02B}" type="presOf" srcId="{D78352A1-1A67-414A-855C-1B78A736A517}" destId="{C4445DAB-AAE9-4AC8-B7CB-C5CC46744449}" srcOrd="0" destOrd="0" presId="urn:microsoft.com/office/officeart/2009/3/layout/StepUpProcess"/>
    <dgm:cxn modelId="{E051D549-8084-4C88-B7BE-E22D09575E17}" srcId="{7F04301A-56F4-448B-85E2-E905756C30E6}" destId="{456BD3A6-A4C1-4B22-890E-6E1750A9E5A0}" srcOrd="5" destOrd="0" parTransId="{2FEE7D3F-0027-4687-AEE1-BD0324F14940}" sibTransId="{4FF275D1-5CD2-4769-ABCD-E4A440E5C777}"/>
    <dgm:cxn modelId="{F067AB6C-8F7E-4835-A0C2-AA84A6568A55}" srcId="{7F04301A-56F4-448B-85E2-E905756C30E6}" destId="{8A284522-264A-43AA-8C18-32112234015D}" srcOrd="1" destOrd="0" parTransId="{B583FC77-52D5-47CF-BE6B-8778D832B1B7}" sibTransId="{836CF7C6-9391-4480-B31E-0E3CC30BB803}"/>
    <dgm:cxn modelId="{9501D86C-2723-4E43-98D9-ECA4FCA5F72B}" type="presOf" srcId="{7F04301A-56F4-448B-85E2-E905756C30E6}" destId="{07C2E482-7F00-4F74-BA05-6D52C8F69F41}" srcOrd="0" destOrd="0" presId="urn:microsoft.com/office/officeart/2009/3/layout/StepUpProcess"/>
    <dgm:cxn modelId="{02E65378-FE04-47F7-8A06-2C990F4BE477}" type="presOf" srcId="{D45A18F2-DCAF-4195-88D6-403802A1D72D}" destId="{7073D122-F2D0-40D2-923D-EFC824C7BA1C}" srcOrd="0" destOrd="0" presId="urn:microsoft.com/office/officeart/2009/3/layout/StepUpProcess"/>
    <dgm:cxn modelId="{23F0A979-F84D-4315-ADD7-D75D0156236C}" srcId="{7F04301A-56F4-448B-85E2-E905756C30E6}" destId="{CEEC989D-4D84-4A4D-AE31-A06E24159C60}" srcOrd="4" destOrd="0" parTransId="{42847013-1669-4EBE-9CAC-70DD39D55891}" sibTransId="{6C764BFA-8324-401D-B864-2A232EB7D58C}"/>
    <dgm:cxn modelId="{D9CDD185-4FC3-4852-A720-D4061A5BB7BB}" type="presOf" srcId="{A2083E6C-CED1-441E-932D-DCDF0F496094}" destId="{E4C1448C-BF72-4A02-98CA-3DCC3DA4FDCA}" srcOrd="0" destOrd="0" presId="urn:microsoft.com/office/officeart/2009/3/layout/StepUpProcess"/>
    <dgm:cxn modelId="{90C103C2-09FA-44B0-B467-7DCDE4B91782}" srcId="{7F04301A-56F4-448B-85E2-E905756C30E6}" destId="{A2083E6C-CED1-441E-932D-DCDF0F496094}" srcOrd="0" destOrd="0" parTransId="{CD2DA50B-6EBB-4FA6-A384-B08F728CC0C8}" sibTransId="{4B4C2AA8-F4B5-4752-995A-15A53AC720C4}"/>
    <dgm:cxn modelId="{B667D2EB-EA1C-4DCD-A3BF-4DF012107B24}" srcId="{7F04301A-56F4-448B-85E2-E905756C30E6}" destId="{D45A18F2-DCAF-4195-88D6-403802A1D72D}" srcOrd="2" destOrd="0" parTransId="{C7B5AD9E-9075-40BC-B6E6-5B2A2398BBB4}" sibTransId="{B4A5402D-7B12-4220-9C7D-6C10A8FEA4B3}"/>
    <dgm:cxn modelId="{BA718801-A5E1-405A-B851-AC18495204E1}" type="presParOf" srcId="{07C2E482-7F00-4F74-BA05-6D52C8F69F41}" destId="{5CF3A053-1DA9-45CF-B747-EF00CAF1373D}" srcOrd="0" destOrd="0" presId="urn:microsoft.com/office/officeart/2009/3/layout/StepUpProcess"/>
    <dgm:cxn modelId="{4699E3F6-2535-4B50-8198-6A6A90743F02}" type="presParOf" srcId="{5CF3A053-1DA9-45CF-B747-EF00CAF1373D}" destId="{E1C9F984-B9ED-42E7-BC19-A9CC13684349}" srcOrd="0" destOrd="0" presId="urn:microsoft.com/office/officeart/2009/3/layout/StepUpProcess"/>
    <dgm:cxn modelId="{A11C0E29-3D7C-453F-8D92-F97D5726D18A}" type="presParOf" srcId="{5CF3A053-1DA9-45CF-B747-EF00CAF1373D}" destId="{E4C1448C-BF72-4A02-98CA-3DCC3DA4FDCA}" srcOrd="1" destOrd="0" presId="urn:microsoft.com/office/officeart/2009/3/layout/StepUpProcess"/>
    <dgm:cxn modelId="{8AE45C82-D72F-4A37-8B6B-B7C3ABF6820F}" type="presParOf" srcId="{5CF3A053-1DA9-45CF-B747-EF00CAF1373D}" destId="{282A3F74-9D9D-4539-8DD3-4CB38A3150FC}" srcOrd="2" destOrd="0" presId="urn:microsoft.com/office/officeart/2009/3/layout/StepUpProcess"/>
    <dgm:cxn modelId="{03403CF6-8AE8-405F-A578-C009DFCB5556}" type="presParOf" srcId="{07C2E482-7F00-4F74-BA05-6D52C8F69F41}" destId="{37675A49-F54F-4E46-B5A5-8000E5DA764C}" srcOrd="1" destOrd="0" presId="urn:microsoft.com/office/officeart/2009/3/layout/StepUpProcess"/>
    <dgm:cxn modelId="{8A913BCC-F17A-41EB-AFBE-0CEBFC127467}" type="presParOf" srcId="{37675A49-F54F-4E46-B5A5-8000E5DA764C}" destId="{D4BB4191-3B9B-4620-B87E-62271A1B1509}" srcOrd="0" destOrd="0" presId="urn:microsoft.com/office/officeart/2009/3/layout/StepUpProcess"/>
    <dgm:cxn modelId="{7ADC5419-F155-41BF-99CC-25A1AA0CBB01}" type="presParOf" srcId="{07C2E482-7F00-4F74-BA05-6D52C8F69F41}" destId="{8039B4CB-04B5-41E8-8904-9CE6F2DF0711}" srcOrd="2" destOrd="0" presId="urn:microsoft.com/office/officeart/2009/3/layout/StepUpProcess"/>
    <dgm:cxn modelId="{243938AB-6BBD-455D-9384-5AE9FB49F044}" type="presParOf" srcId="{8039B4CB-04B5-41E8-8904-9CE6F2DF0711}" destId="{47AF3B5A-0CF1-4FC4-B7B8-1B453FAF0248}" srcOrd="0" destOrd="0" presId="urn:microsoft.com/office/officeart/2009/3/layout/StepUpProcess"/>
    <dgm:cxn modelId="{60075292-6CE0-4ED1-88E3-A724085A0366}" type="presParOf" srcId="{8039B4CB-04B5-41E8-8904-9CE6F2DF0711}" destId="{0916C96C-7765-44DA-A41B-2D04F4354EA5}" srcOrd="1" destOrd="0" presId="urn:microsoft.com/office/officeart/2009/3/layout/StepUpProcess"/>
    <dgm:cxn modelId="{37869DFC-2D04-4C0C-AC44-CC78058BE11B}" type="presParOf" srcId="{8039B4CB-04B5-41E8-8904-9CE6F2DF0711}" destId="{FD901C35-7BCB-49B2-B625-1A7905A54CDC}" srcOrd="2" destOrd="0" presId="urn:microsoft.com/office/officeart/2009/3/layout/StepUpProcess"/>
    <dgm:cxn modelId="{B42B6395-448D-477A-8922-5132DBD01656}" type="presParOf" srcId="{07C2E482-7F00-4F74-BA05-6D52C8F69F41}" destId="{0FCBB58B-990D-4A6E-821A-8EEB979DD5C6}" srcOrd="3" destOrd="0" presId="urn:microsoft.com/office/officeart/2009/3/layout/StepUpProcess"/>
    <dgm:cxn modelId="{85834169-75F4-4632-9645-5B105F3DAA0E}" type="presParOf" srcId="{0FCBB58B-990D-4A6E-821A-8EEB979DD5C6}" destId="{C85729E7-D2CC-4AC9-B102-63098DC16FE6}" srcOrd="0" destOrd="0" presId="urn:microsoft.com/office/officeart/2009/3/layout/StepUpProcess"/>
    <dgm:cxn modelId="{8A54F33A-B167-4AB2-B650-C0F9567DED5D}" type="presParOf" srcId="{07C2E482-7F00-4F74-BA05-6D52C8F69F41}" destId="{BCD7251F-1721-453F-B965-B248AF3B103E}" srcOrd="4" destOrd="0" presId="urn:microsoft.com/office/officeart/2009/3/layout/StepUpProcess"/>
    <dgm:cxn modelId="{DCA88D65-0AE0-4974-A3EB-6BB6A23D2F9E}" type="presParOf" srcId="{BCD7251F-1721-453F-B965-B248AF3B103E}" destId="{CC9680E5-67F9-491D-BDD2-B0ED3EDE4C01}" srcOrd="0" destOrd="0" presId="urn:microsoft.com/office/officeart/2009/3/layout/StepUpProcess"/>
    <dgm:cxn modelId="{F7DFBA34-5079-4825-82C0-6706E85AECD8}" type="presParOf" srcId="{BCD7251F-1721-453F-B965-B248AF3B103E}" destId="{7073D122-F2D0-40D2-923D-EFC824C7BA1C}" srcOrd="1" destOrd="0" presId="urn:microsoft.com/office/officeart/2009/3/layout/StepUpProcess"/>
    <dgm:cxn modelId="{D36EB815-8315-4194-B4DB-1F13B51B6350}" type="presParOf" srcId="{BCD7251F-1721-453F-B965-B248AF3B103E}" destId="{50322F78-790D-4575-97E0-55566BC1C60E}" srcOrd="2" destOrd="0" presId="urn:microsoft.com/office/officeart/2009/3/layout/StepUpProcess"/>
    <dgm:cxn modelId="{14B86B7C-9106-415B-894D-5364F66DAA21}" type="presParOf" srcId="{07C2E482-7F00-4F74-BA05-6D52C8F69F41}" destId="{6FBB934A-9020-4316-8A13-B32029BE8787}" srcOrd="5" destOrd="0" presId="urn:microsoft.com/office/officeart/2009/3/layout/StepUpProcess"/>
    <dgm:cxn modelId="{90987F4E-958E-4480-91F7-35842F5F9ED0}" type="presParOf" srcId="{6FBB934A-9020-4316-8A13-B32029BE8787}" destId="{323B5415-7036-4153-B698-189FA22AD846}" srcOrd="0" destOrd="0" presId="urn:microsoft.com/office/officeart/2009/3/layout/StepUpProcess"/>
    <dgm:cxn modelId="{9FEE3728-0324-45B6-AE70-273B478D919B}" type="presParOf" srcId="{07C2E482-7F00-4F74-BA05-6D52C8F69F41}" destId="{544960A4-DDF0-4D3E-8944-C131F262B763}" srcOrd="6" destOrd="0" presId="urn:microsoft.com/office/officeart/2009/3/layout/StepUpProcess"/>
    <dgm:cxn modelId="{0097DA8F-1506-4146-ADF9-4063555B40F8}" type="presParOf" srcId="{544960A4-DDF0-4D3E-8944-C131F262B763}" destId="{22B0B1FD-EB84-4F14-B3DB-B702ADB83467}" srcOrd="0" destOrd="0" presId="urn:microsoft.com/office/officeart/2009/3/layout/StepUpProcess"/>
    <dgm:cxn modelId="{09EE12CF-689B-4416-84A1-1F0EF259FBA2}" type="presParOf" srcId="{544960A4-DDF0-4D3E-8944-C131F262B763}" destId="{C4445DAB-AAE9-4AC8-B7CB-C5CC46744449}" srcOrd="1" destOrd="0" presId="urn:microsoft.com/office/officeart/2009/3/layout/StepUpProcess"/>
    <dgm:cxn modelId="{6753F00F-1D30-4760-B8FF-CA1762EA13BE}" type="presParOf" srcId="{544960A4-DDF0-4D3E-8944-C131F262B763}" destId="{750724B6-6B45-412C-B564-D71984135EEC}" srcOrd="2" destOrd="0" presId="urn:microsoft.com/office/officeart/2009/3/layout/StepUpProcess"/>
    <dgm:cxn modelId="{08820E61-1F5A-43B5-A15C-F8A67020A83E}" type="presParOf" srcId="{07C2E482-7F00-4F74-BA05-6D52C8F69F41}" destId="{CB29B7B0-924A-401E-AA1B-7DB2D6A51F3C}" srcOrd="7" destOrd="0" presId="urn:microsoft.com/office/officeart/2009/3/layout/StepUpProcess"/>
    <dgm:cxn modelId="{FAE02F41-71C7-4D92-9526-33FC5FA77E70}" type="presParOf" srcId="{CB29B7B0-924A-401E-AA1B-7DB2D6A51F3C}" destId="{A16BF481-D716-47D2-8781-8E397B4A63F5}" srcOrd="0" destOrd="0" presId="urn:microsoft.com/office/officeart/2009/3/layout/StepUpProcess"/>
    <dgm:cxn modelId="{378A851A-8427-4296-B9EF-8931DEA0D3B2}" type="presParOf" srcId="{07C2E482-7F00-4F74-BA05-6D52C8F69F41}" destId="{DD13A3B8-A6B0-481F-B612-CF3A3BC0EFD2}" srcOrd="8" destOrd="0" presId="urn:microsoft.com/office/officeart/2009/3/layout/StepUpProcess"/>
    <dgm:cxn modelId="{8BDFB52E-D733-48F8-BAE5-68D2B7F3147B}" type="presParOf" srcId="{DD13A3B8-A6B0-481F-B612-CF3A3BC0EFD2}" destId="{E4A85B87-DD0C-4EDE-BC87-730B87DC396E}" srcOrd="0" destOrd="0" presId="urn:microsoft.com/office/officeart/2009/3/layout/StepUpProcess"/>
    <dgm:cxn modelId="{A6B81FA1-3EEC-4357-B680-F0AD0DA1D590}" type="presParOf" srcId="{DD13A3B8-A6B0-481F-B612-CF3A3BC0EFD2}" destId="{BA444BAE-EC9E-4469-8883-9B4C92CE1DC5}" srcOrd="1" destOrd="0" presId="urn:microsoft.com/office/officeart/2009/3/layout/StepUpProcess"/>
    <dgm:cxn modelId="{D4BFEC46-82CC-4745-A61C-383171878C50}" type="presParOf" srcId="{DD13A3B8-A6B0-481F-B612-CF3A3BC0EFD2}" destId="{9FA4C4CD-8D54-4241-B02D-615FBA0B0323}" srcOrd="2" destOrd="0" presId="urn:microsoft.com/office/officeart/2009/3/layout/StepUpProcess"/>
    <dgm:cxn modelId="{C4C7F4C6-76AC-4BA7-A9AC-1377C2C6D7AC}" type="presParOf" srcId="{07C2E482-7F00-4F74-BA05-6D52C8F69F41}" destId="{E9313CD9-1E39-48BD-87E6-1C0A3CBC25C8}" srcOrd="9" destOrd="0" presId="urn:microsoft.com/office/officeart/2009/3/layout/StepUpProcess"/>
    <dgm:cxn modelId="{025798C4-B88F-48ED-B9DA-6B5FA1C7FB46}" type="presParOf" srcId="{E9313CD9-1E39-48BD-87E6-1C0A3CBC25C8}" destId="{7D925C96-15AF-4400-A92A-891DCD5384AD}" srcOrd="0" destOrd="0" presId="urn:microsoft.com/office/officeart/2009/3/layout/StepUpProcess"/>
    <dgm:cxn modelId="{8524DA8B-D9B3-4F08-AAEC-5595B0E5B8B2}" type="presParOf" srcId="{07C2E482-7F00-4F74-BA05-6D52C8F69F41}" destId="{47608BC2-38E5-4839-A42A-BC01BE0BF581}" srcOrd="10" destOrd="0" presId="urn:microsoft.com/office/officeart/2009/3/layout/StepUpProcess"/>
    <dgm:cxn modelId="{B555DD1A-04B9-4FF0-BFAF-15DC40F1E441}" type="presParOf" srcId="{47608BC2-38E5-4839-A42A-BC01BE0BF581}" destId="{7E5DEC40-5FFD-4A44-8104-B1DDA0446143}" srcOrd="0" destOrd="0" presId="urn:microsoft.com/office/officeart/2009/3/layout/StepUpProcess"/>
    <dgm:cxn modelId="{825A1EFF-8440-4334-A91F-9FA8A6D75899}" type="presParOf" srcId="{47608BC2-38E5-4839-A42A-BC01BE0BF581}" destId="{81502B59-D830-4EEC-9500-7FD0250C9432}" srcOrd="1" destOrd="0" presId="urn:microsoft.com/office/officeart/2009/3/layout/StepUp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C9F984-B9ED-42E7-BC19-A9CC13684349}">
      <dsp:nvSpPr>
        <dsp:cNvPr id="0" name=""/>
        <dsp:cNvSpPr/>
      </dsp:nvSpPr>
      <dsp:spPr>
        <a:xfrm rot="5400000">
          <a:off x="342993" y="2658907"/>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C1448C-BF72-4A02-98CA-3DCC3DA4FDCA}">
      <dsp:nvSpPr>
        <dsp:cNvPr id="0" name=""/>
        <dsp:cNvSpPr/>
      </dsp:nvSpPr>
      <dsp:spPr>
        <a:xfrm>
          <a:off x="174019" y="3162181"/>
          <a:ext cx="1520689"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Prepare</a:t>
          </a:r>
          <a:r>
            <a:rPr lang="en-US" sz="1800" kern="1200" dirty="0">
              <a:latin typeface="Arial" panose="020B0604020202020204" pitchFamily="34" charset="0"/>
              <a:cs typeface="Arial" panose="020B0604020202020204" pitchFamily="34" charset="0"/>
            </a:rPr>
            <a:t> </a:t>
          </a:r>
        </a:p>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for a DEOCS</a:t>
          </a:r>
        </a:p>
      </dsp:txBody>
      <dsp:txXfrm>
        <a:off x="174019" y="3162181"/>
        <a:ext cx="1520689" cy="1332973"/>
      </dsp:txXfrm>
    </dsp:sp>
    <dsp:sp modelId="{282A3F74-9D9D-4539-8DD3-4CB38A3150FC}">
      <dsp:nvSpPr>
        <dsp:cNvPr id="0" name=""/>
        <dsp:cNvSpPr/>
      </dsp:nvSpPr>
      <dsp:spPr>
        <a:xfrm>
          <a:off x="1523018" y="2644845"/>
          <a:ext cx="286922" cy="286922"/>
        </a:xfrm>
        <a:prstGeom prst="triangle">
          <a:avLst>
            <a:gd name="adj" fmla="val 10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7AF3B5A-0CF1-4FC4-B7B8-1B453FAF0248}">
      <dsp:nvSpPr>
        <dsp:cNvPr id="0" name=""/>
        <dsp:cNvSpPr/>
      </dsp:nvSpPr>
      <dsp:spPr>
        <a:xfrm rot="5400000">
          <a:off x="2204615" y="2198247"/>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16C96C-7765-44DA-A41B-2D04F4354EA5}">
      <dsp:nvSpPr>
        <dsp:cNvPr id="0" name=""/>
        <dsp:cNvSpPr/>
      </dsp:nvSpPr>
      <dsp:spPr>
        <a:xfrm>
          <a:off x="2035641" y="2701521"/>
          <a:ext cx="1520689"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Conduct</a:t>
          </a:r>
          <a:r>
            <a:rPr lang="en-US" sz="1800" kern="1200" dirty="0">
              <a:latin typeface="Arial" panose="020B0604020202020204" pitchFamily="34" charset="0"/>
              <a:cs typeface="Arial" panose="020B0604020202020204" pitchFamily="34" charset="0"/>
            </a:rPr>
            <a:t> </a:t>
          </a:r>
        </a:p>
        <a:p>
          <a:pPr marL="0" lvl="0" indent="0" algn="ctr" defTabSz="800100">
            <a:lnSpc>
              <a:spcPct val="90000"/>
            </a:lnSpc>
            <a:spcBef>
              <a:spcPct val="0"/>
            </a:spcBef>
            <a:spcAft>
              <a:spcPct val="35000"/>
            </a:spcAft>
            <a:buNone/>
          </a:pPr>
          <a:r>
            <a:rPr lang="en-US" sz="1800" b="1" kern="1200" dirty="0">
              <a:latin typeface="Arial" panose="020B0604020202020204" pitchFamily="34" charset="0"/>
              <a:cs typeface="Arial" panose="020B0604020202020204" pitchFamily="34" charset="0"/>
            </a:rPr>
            <a:t>a DEOCS</a:t>
          </a:r>
        </a:p>
      </dsp:txBody>
      <dsp:txXfrm>
        <a:off x="2035641" y="2701521"/>
        <a:ext cx="1520689" cy="1332973"/>
      </dsp:txXfrm>
    </dsp:sp>
    <dsp:sp modelId="{FD901C35-7BCB-49B2-B625-1A7905A54CDC}">
      <dsp:nvSpPr>
        <dsp:cNvPr id="0" name=""/>
        <dsp:cNvSpPr/>
      </dsp:nvSpPr>
      <dsp:spPr>
        <a:xfrm>
          <a:off x="3383936" y="2193920"/>
          <a:ext cx="286922" cy="286922"/>
        </a:xfrm>
        <a:prstGeom prst="triangle">
          <a:avLst>
            <a:gd name="adj" fmla="val 10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9680E5-67F9-491D-BDD2-B0ED3EDE4C01}">
      <dsp:nvSpPr>
        <dsp:cNvPr id="0" name=""/>
        <dsp:cNvSpPr/>
      </dsp:nvSpPr>
      <dsp:spPr>
        <a:xfrm rot="5400000">
          <a:off x="4066236" y="1737586"/>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073D122-F2D0-40D2-923D-EFC824C7BA1C}">
      <dsp:nvSpPr>
        <dsp:cNvPr id="0" name=""/>
        <dsp:cNvSpPr/>
      </dsp:nvSpPr>
      <dsp:spPr>
        <a:xfrm>
          <a:off x="3897262" y="2240861"/>
          <a:ext cx="1520689"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Interpret</a:t>
          </a:r>
          <a:r>
            <a:rPr lang="en-US" sz="1800" b="1" kern="1200" dirty="0">
              <a:latin typeface="Arial" panose="020B0604020202020204" pitchFamily="34" charset="0"/>
              <a:cs typeface="Arial" panose="020B0604020202020204" pitchFamily="34" charset="0"/>
            </a:rPr>
            <a:t> DEOCS Results &amp; </a:t>
          </a:r>
        </a:p>
        <a:p>
          <a:pPr marL="0" lvl="0" indent="0" algn="ctr" defTabSz="800100">
            <a:lnSpc>
              <a:spcPct val="90000"/>
            </a:lnSpc>
            <a:spcBef>
              <a:spcPct val="0"/>
            </a:spcBef>
            <a:spcAft>
              <a:spcPct val="35000"/>
            </a:spcAft>
            <a:buNone/>
          </a:pPr>
          <a:r>
            <a:rPr lang="en-US" sz="1800" b="1" kern="1200" dirty="0">
              <a:solidFill>
                <a:schemeClr val="accent3"/>
              </a:solidFill>
              <a:latin typeface="Arial" panose="020B0604020202020204" pitchFamily="34" charset="0"/>
              <a:cs typeface="Arial" panose="020B0604020202020204" pitchFamily="34" charset="0"/>
            </a:rPr>
            <a:t>Conduct </a:t>
          </a:r>
          <a:r>
            <a:rPr lang="en-US" sz="1800" b="1" kern="1200" dirty="0">
              <a:latin typeface="Arial" panose="020B0604020202020204" pitchFamily="34" charset="0"/>
              <a:cs typeface="Arial" panose="020B0604020202020204" pitchFamily="34" charset="0"/>
            </a:rPr>
            <a:t>Additional Data Collection</a:t>
          </a:r>
        </a:p>
      </dsp:txBody>
      <dsp:txXfrm>
        <a:off x="3897262" y="2240861"/>
        <a:ext cx="1520689" cy="1332973"/>
      </dsp:txXfrm>
    </dsp:sp>
    <dsp:sp modelId="{50322F78-790D-4575-97E0-55566BC1C60E}">
      <dsp:nvSpPr>
        <dsp:cNvPr id="0" name=""/>
        <dsp:cNvSpPr/>
      </dsp:nvSpPr>
      <dsp:spPr>
        <a:xfrm>
          <a:off x="5245755" y="1737131"/>
          <a:ext cx="286922" cy="286922"/>
        </a:xfrm>
        <a:prstGeom prst="triangle">
          <a:avLst>
            <a:gd name="adj" fmla="val 10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2B0B1FD-EB84-4F14-B3DB-B702ADB83467}">
      <dsp:nvSpPr>
        <dsp:cNvPr id="0" name=""/>
        <dsp:cNvSpPr/>
      </dsp:nvSpPr>
      <dsp:spPr>
        <a:xfrm rot="5400000">
          <a:off x="5927857" y="1276926"/>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4445DAB-AAE9-4AC8-B7CB-C5CC46744449}">
      <dsp:nvSpPr>
        <dsp:cNvPr id="0" name=""/>
        <dsp:cNvSpPr/>
      </dsp:nvSpPr>
      <dsp:spPr>
        <a:xfrm>
          <a:off x="5730705" y="1780200"/>
          <a:ext cx="1577046"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Create </a:t>
          </a:r>
        </a:p>
        <a:p>
          <a:pPr marL="0" lvl="0" indent="0" algn="ctr" defTabSz="800100">
            <a:lnSpc>
              <a:spcPct val="90000"/>
            </a:lnSpc>
            <a:spcBef>
              <a:spcPct val="0"/>
            </a:spcBef>
            <a:spcAft>
              <a:spcPts val="0"/>
            </a:spcAft>
            <a:buNone/>
          </a:pPr>
          <a:r>
            <a:rPr lang="en-US" sz="1800" b="1" kern="1200" dirty="0">
              <a:latin typeface="Arial" panose="020B0604020202020204" pitchFamily="34" charset="0"/>
              <a:cs typeface="Arial" panose="020B0604020202020204" pitchFamily="34" charset="0"/>
            </a:rPr>
            <a:t>CIPP Plan</a:t>
          </a:r>
        </a:p>
        <a:p>
          <a:pPr marL="0" lvl="0" indent="0" algn="ctr" defTabSz="800100">
            <a:lnSpc>
              <a:spcPct val="90000"/>
            </a:lnSpc>
            <a:spcBef>
              <a:spcPct val="0"/>
            </a:spcBef>
            <a:spcAft>
              <a:spcPts val="0"/>
            </a:spcAft>
            <a:buNone/>
          </a:pPr>
          <a:r>
            <a:rPr lang="en-US" sz="1800" b="0" i="1" kern="1200" dirty="0">
              <a:latin typeface="Arial" panose="020B0604020202020204" pitchFamily="34" charset="0"/>
              <a:cs typeface="Arial" panose="020B0604020202020204" pitchFamily="34" charset="0"/>
            </a:rPr>
            <a:t>(Consult Assigned IPPW for CIPP Plan)</a:t>
          </a:r>
          <a:endParaRPr lang="en-US" sz="1800" b="1" kern="1200" dirty="0">
            <a:latin typeface="Arial" panose="020B0604020202020204" pitchFamily="34" charset="0"/>
            <a:cs typeface="Arial" panose="020B0604020202020204" pitchFamily="34" charset="0"/>
          </a:endParaRPr>
        </a:p>
      </dsp:txBody>
      <dsp:txXfrm>
        <a:off x="5730705" y="1780200"/>
        <a:ext cx="1577046" cy="1332973"/>
      </dsp:txXfrm>
    </dsp:sp>
    <dsp:sp modelId="{750724B6-6B45-412C-B564-D71984135EEC}">
      <dsp:nvSpPr>
        <dsp:cNvPr id="0" name=""/>
        <dsp:cNvSpPr/>
      </dsp:nvSpPr>
      <dsp:spPr>
        <a:xfrm>
          <a:off x="7107379" y="1267648"/>
          <a:ext cx="286922" cy="286922"/>
        </a:xfrm>
        <a:prstGeom prst="triangle">
          <a:avLst>
            <a:gd name="adj" fmla="val 100000"/>
          </a:avLst>
        </a:prstGeom>
        <a:solidFill>
          <a:schemeClr val="accent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4A85B87-DD0C-4EDE-BC87-730B87DC396E}">
      <dsp:nvSpPr>
        <dsp:cNvPr id="0" name=""/>
        <dsp:cNvSpPr/>
      </dsp:nvSpPr>
      <dsp:spPr>
        <a:xfrm rot="5400000">
          <a:off x="7789479" y="816266"/>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A444BAE-EC9E-4469-8883-9B4C92CE1DC5}">
      <dsp:nvSpPr>
        <dsp:cNvPr id="0" name=""/>
        <dsp:cNvSpPr/>
      </dsp:nvSpPr>
      <dsp:spPr>
        <a:xfrm>
          <a:off x="7620505" y="1319540"/>
          <a:ext cx="1520689"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Brief </a:t>
          </a:r>
        </a:p>
        <a:p>
          <a:pPr marL="0" lvl="0" indent="0" algn="ctr" defTabSz="800100">
            <a:lnSpc>
              <a:spcPct val="90000"/>
            </a:lnSpc>
            <a:spcBef>
              <a:spcPct val="0"/>
            </a:spcBef>
            <a:spcAft>
              <a:spcPts val="0"/>
            </a:spcAft>
            <a:buNone/>
          </a:pPr>
          <a:r>
            <a:rPr lang="en-US" sz="1800" b="1" kern="1200" dirty="0">
              <a:solidFill>
                <a:srgbClr val="000000">
                  <a:hueOff val="0"/>
                  <a:satOff val="0"/>
                  <a:lumOff val="0"/>
                  <a:alphaOff val="0"/>
                </a:srgbClr>
              </a:solidFill>
              <a:latin typeface="Arial" panose="020B0604020202020204" pitchFamily="34" charset="0"/>
              <a:ea typeface="+mn-ea"/>
              <a:cs typeface="Arial" panose="020B0604020202020204" pitchFamily="34" charset="0"/>
            </a:rPr>
            <a:t>Results and Next Steps/CIPP Plan</a:t>
          </a:r>
          <a:endParaRPr lang="en-US" sz="1800" b="1" kern="1200" dirty="0">
            <a:solidFill>
              <a:schemeClr val="accent3"/>
            </a:solidFill>
            <a:latin typeface="Arial" panose="020B0604020202020204" pitchFamily="34" charset="0"/>
            <a:cs typeface="Arial" panose="020B0604020202020204" pitchFamily="34" charset="0"/>
          </a:endParaRPr>
        </a:p>
      </dsp:txBody>
      <dsp:txXfrm>
        <a:off x="7620505" y="1319540"/>
        <a:ext cx="1520689" cy="1332973"/>
      </dsp:txXfrm>
    </dsp:sp>
    <dsp:sp modelId="{9FA4C4CD-8D54-4241-B02D-615FBA0B0323}">
      <dsp:nvSpPr>
        <dsp:cNvPr id="0" name=""/>
        <dsp:cNvSpPr/>
      </dsp:nvSpPr>
      <dsp:spPr>
        <a:xfrm>
          <a:off x="8854272" y="692259"/>
          <a:ext cx="286922" cy="286922"/>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E5DEC40-5FFD-4A44-8104-B1DDA0446143}">
      <dsp:nvSpPr>
        <dsp:cNvPr id="0" name=""/>
        <dsp:cNvSpPr/>
      </dsp:nvSpPr>
      <dsp:spPr>
        <a:xfrm rot="5400000">
          <a:off x="9651100" y="355606"/>
          <a:ext cx="1012275" cy="1684404"/>
        </a:xfrm>
        <a:prstGeom prst="corner">
          <a:avLst>
            <a:gd name="adj1" fmla="val 16120"/>
            <a:gd name="adj2" fmla="val 16110"/>
          </a:avLst>
        </a:prstGeom>
        <a:solidFill>
          <a:srgbClr val="0C2554"/>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1502B59-D830-4EEC-9500-7FD0250C9432}">
      <dsp:nvSpPr>
        <dsp:cNvPr id="0" name=""/>
        <dsp:cNvSpPr/>
      </dsp:nvSpPr>
      <dsp:spPr>
        <a:xfrm>
          <a:off x="9482126" y="858880"/>
          <a:ext cx="1520689" cy="133297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Execute </a:t>
          </a:r>
          <a:r>
            <a:rPr lang="en-US" sz="1800" b="1" kern="1200" dirty="0">
              <a:solidFill>
                <a:schemeClr val="tx1"/>
              </a:solidFill>
              <a:latin typeface="Arial" panose="020B0604020202020204" pitchFamily="34" charset="0"/>
              <a:cs typeface="Arial" panose="020B0604020202020204" pitchFamily="34" charset="0"/>
            </a:rPr>
            <a:t>CIPP Plan &amp; </a:t>
          </a:r>
        </a:p>
        <a:p>
          <a:pPr marL="0" lvl="0" indent="0" algn="ctr" defTabSz="800100">
            <a:lnSpc>
              <a:spcPct val="90000"/>
            </a:lnSpc>
            <a:spcBef>
              <a:spcPct val="0"/>
            </a:spcBef>
            <a:spcAft>
              <a:spcPts val="0"/>
            </a:spcAft>
            <a:buNone/>
          </a:pPr>
          <a:r>
            <a:rPr lang="en-US" sz="1800" b="1" kern="1200" dirty="0">
              <a:solidFill>
                <a:schemeClr val="accent3"/>
              </a:solidFill>
              <a:latin typeface="Arial" panose="020B0604020202020204" pitchFamily="34" charset="0"/>
              <a:cs typeface="Arial" panose="020B0604020202020204" pitchFamily="34" charset="0"/>
            </a:rPr>
            <a:t>Conduct </a:t>
          </a:r>
        </a:p>
        <a:p>
          <a:pPr marL="0" lvl="0" indent="0" algn="ctr" defTabSz="800100">
            <a:lnSpc>
              <a:spcPct val="90000"/>
            </a:lnSpc>
            <a:spcBef>
              <a:spcPct val="0"/>
            </a:spcBef>
            <a:spcAft>
              <a:spcPts val="0"/>
            </a:spcAft>
            <a:buNone/>
          </a:pPr>
          <a:r>
            <a:rPr lang="en-US" sz="1800" b="1" kern="1200" dirty="0">
              <a:solidFill>
                <a:schemeClr val="tx1"/>
              </a:solidFill>
              <a:latin typeface="Arial" panose="020B0604020202020204" pitchFamily="34" charset="0"/>
              <a:cs typeface="Arial" panose="020B0604020202020204" pitchFamily="34" charset="0"/>
            </a:rPr>
            <a:t>a DOCP</a:t>
          </a:r>
        </a:p>
      </dsp:txBody>
      <dsp:txXfrm>
        <a:off x="9482126" y="858880"/>
        <a:ext cx="1520689" cy="133297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4868403-1D92-1AE0-F0B0-22CCF3E3663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21AC3C6B-F03B-3F3D-459F-53A5DC77CBE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FBD5AC-91E1-46D3-B20D-D0D8F4C90478}" type="datetimeFigureOut">
              <a:rPr lang="en-US" smtClean="0"/>
              <a:t>2/9/2024</a:t>
            </a:fld>
            <a:endParaRPr lang="en-US" dirty="0"/>
          </a:p>
        </p:txBody>
      </p:sp>
      <p:sp>
        <p:nvSpPr>
          <p:cNvPr id="4" name="Footer Placeholder 3">
            <a:extLst>
              <a:ext uri="{FF2B5EF4-FFF2-40B4-BE49-F238E27FC236}">
                <a16:creationId xmlns:a16="http://schemas.microsoft.com/office/drawing/2014/main" id="{FA7060B3-C1B0-77E0-74BD-0FC323B8005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443E69D1-46E5-E00D-1B2A-49703109F80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6F8057-2158-46CB-9F9F-248B9F442461}" type="slidenum">
              <a:rPr lang="en-US" smtClean="0"/>
              <a:t>‹#›</a:t>
            </a:fld>
            <a:endParaRPr lang="en-US" dirty="0"/>
          </a:p>
        </p:txBody>
      </p:sp>
    </p:spTree>
    <p:extLst>
      <p:ext uri="{BB962C8B-B14F-4D97-AF65-F5344CB8AC3E}">
        <p14:creationId xmlns:p14="http://schemas.microsoft.com/office/powerpoint/2010/main" val="39040942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C736D3-58D7-4145-A032-C478211526FF}" type="datetimeFigureOut">
              <a:rPr lang="en-US" smtClean="0"/>
              <a:t>2/9/2024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080711-4F71-4355-A5E2-361F946D3F72}" type="slidenum">
              <a:rPr lang="en-US" smtClean="0"/>
              <a:t>‹#›</a:t>
            </a:fld>
            <a:endParaRPr lang="en-US" dirty="0"/>
          </a:p>
        </p:txBody>
      </p:sp>
    </p:spTree>
    <p:extLst>
      <p:ext uri="{BB962C8B-B14F-4D97-AF65-F5344CB8AC3E}">
        <p14:creationId xmlns:p14="http://schemas.microsoft.com/office/powerpoint/2010/main" val="269001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58B8C1-A51F-1581-2065-3BEA6251E4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29AF9E-79C0-B351-4945-41E944F326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8D7D81-D0ED-4818-5BD0-B9CD4BD44C64}"/>
              </a:ext>
            </a:extLst>
          </p:cNvPr>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The DEOCS is a survey conducted by the Department of Defense (DoD) Office of People Analytics (OPA) to provide information we can use to improve our unit/organizational climate. The survey asked questions about your experience at our unit/organization. The combined responses to these questions provides us with important feedback about our current climate and help to identify strengths and challenges that may impact our unit/organization.</a:t>
            </a: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DoD is committed to safeguarding the information of all participants. The DEOCS system has privacy policies and secure technology in place to protect all personally identifiable information.</a:t>
            </a: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Survey participant answers are protected and kept confidential. No one, including myself, our survey administrator, the DEOCS team or other unit leaders can view who has or has not completed the survey nor are they able to access specific individuals’ survey responses.</a:t>
            </a: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Results for subgroups or demographic categories with fewer than five participants are not reported.</a:t>
            </a: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Short answer results are provided as part of our DEOCS report. These results are never linked to specific individuals and survey participants are repeatedly urged repeatedly, while taking the survey, to make sure they do not unintentionally identify themselves within their written comments. </a:t>
            </a:r>
          </a:p>
          <a:p>
            <a:pPr marL="0" lvl="0" indent="0">
              <a:buFont typeface="Arial" panose="020B0604020202020204" pitchFamily="34" charset="0"/>
              <a:buNone/>
            </a:pPr>
            <a:endParaRPr lang="en-US" b="0" i="0" dirty="0">
              <a:solidFill>
                <a:srgbClr val="000000"/>
              </a:solidFill>
              <a:effectLst/>
              <a:latin typeface="Roboto" panose="02000000000000000000" pitchFamily="2" charset="0"/>
            </a:endParaRPr>
          </a:p>
          <a:p>
            <a:endParaRPr lang="en-US" dirty="0"/>
          </a:p>
        </p:txBody>
      </p:sp>
      <p:sp>
        <p:nvSpPr>
          <p:cNvPr id="4" name="Slide Number Placeholder 3">
            <a:extLst>
              <a:ext uri="{FF2B5EF4-FFF2-40B4-BE49-F238E27FC236}">
                <a16:creationId xmlns:a16="http://schemas.microsoft.com/office/drawing/2014/main" id="{9F98846B-9F5B-874C-BB77-5BCABCC8F1F8}"/>
              </a:ext>
            </a:extLst>
          </p:cNvPr>
          <p:cNvSpPr>
            <a:spLocks noGrp="1"/>
          </p:cNvSpPr>
          <p:nvPr>
            <p:ph type="sldNum" sz="quarter" idx="5"/>
          </p:nvPr>
        </p:nvSpPr>
        <p:spPr/>
        <p:txBody>
          <a:bodyPr/>
          <a:lstStyle/>
          <a:p>
            <a:fld id="{6C080711-4F71-4355-A5E2-361F946D3F72}" type="slidenum">
              <a:rPr lang="en-US" smtClean="0"/>
              <a:t>1</a:t>
            </a:fld>
            <a:endParaRPr lang="en-US" dirty="0"/>
          </a:p>
        </p:txBody>
      </p:sp>
    </p:spTree>
    <p:extLst>
      <p:ext uri="{BB962C8B-B14F-4D97-AF65-F5344CB8AC3E}">
        <p14:creationId xmlns:p14="http://schemas.microsoft.com/office/powerpoint/2010/main" val="42353011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latin typeface="Arial" panose="020B0604020202020204" pitchFamily="34" charset="0"/>
                <a:cs typeface="Arial" panose="020B0604020202020204" pitchFamily="34" charset="0"/>
              </a:rPr>
              <a:t>This is a duplicate slide of the previous slide without the Important Note. Only one Favorable Ratings slide is needed to present results. </a:t>
            </a:r>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Highlight the factors with the highest and lowest favorable ratings.</a:t>
            </a:r>
          </a:p>
          <a:p>
            <a:pPr marL="171450" indent="-171450">
              <a:buFont typeface="Arial" panose="020B0604020202020204" pitchFamily="34" charset="0"/>
              <a:buChar cha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11</a:t>
            </a:fld>
            <a:endParaRPr lang="en-US" dirty="0"/>
          </a:p>
        </p:txBody>
      </p:sp>
    </p:spTree>
    <p:extLst>
      <p:ext uri="{BB962C8B-B14F-4D97-AF65-F5344CB8AC3E}">
        <p14:creationId xmlns:p14="http://schemas.microsoft.com/office/powerpoint/2010/main" val="20188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Cohesion</a:t>
            </a:r>
            <a:r>
              <a:rPr lang="en-US" b="0" i="0" dirty="0"/>
              <a:t> </a:t>
            </a:r>
            <a:r>
              <a:rPr lang="en-US" b="0" dirty="0"/>
              <a:t>assesses whether individuals in a workplace care about each other, share the same mission and goals, and work together effectively.</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Items used to assess </a:t>
            </a:r>
            <a:r>
              <a:rPr lang="en-US" b="0" i="1" dirty="0"/>
              <a:t>Cohesion</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285750" marR="0" lvl="0" indent="-285750" fontAlgn="base">
              <a:lnSpc>
                <a:spcPct val="107000"/>
              </a:lnSpc>
              <a:spcBef>
                <a:spcPts val="0"/>
              </a:spcBef>
              <a:spcAft>
                <a:spcPts val="0"/>
              </a:spcAft>
              <a:buSzPts val="1000"/>
              <a:buFont typeface="Arial" panose="020B0604020202020204" pitchFamily="34" charset="0"/>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work well as a team.</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285750" marR="0" lvl="0" indent="-285750" fontAlgn="base">
              <a:lnSpc>
                <a:spcPct val="107000"/>
              </a:lnSpc>
              <a:spcBef>
                <a:spcPts val="0"/>
              </a:spcBef>
              <a:spcAft>
                <a:spcPts val="0"/>
              </a:spcAft>
              <a:buSzPts val="1000"/>
              <a:buFont typeface="Arial" panose="020B0604020202020204" pitchFamily="34" charset="0"/>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trust each other.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Factor rating percentages are based on the number of individuals who responded to the DEOCS, not the unit’s/organization’s total manpower strength.</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to which the unit/organization is </a:t>
            </a:r>
            <a:r>
              <a:rPr lang="en-US" b="1" dirty="0">
                <a:latin typeface="Arial" panose="020B0604020202020204" pitchFamily="34" charset="0"/>
                <a:cs typeface="Arial" panose="020B0604020202020204" pitchFamily="34" charset="0"/>
              </a:rPr>
              <a:t>Cohesive</a:t>
            </a:r>
            <a:r>
              <a:rPr lang="en-US" b="0" dirty="0">
                <a:latin typeface="Arial" panose="020B060402020202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 unit/organization is </a:t>
            </a:r>
            <a:r>
              <a:rPr lang="en-US" b="1" dirty="0">
                <a:latin typeface="Arial" panose="020B0604020202020204" pitchFamily="34" charset="0"/>
                <a:cs typeface="Arial" panose="020B0604020202020204" pitchFamily="34" charset="0"/>
              </a:rPr>
              <a:t>Neither Cohesive nor Non-Cohesive</a:t>
            </a:r>
            <a:r>
              <a:rPr lang="en-US" b="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a:t>
            </a:r>
            <a:endParaRPr lang="en-US" dirty="0">
              <a:solidFill>
                <a:srgbClr val="000000"/>
              </a:solidFill>
              <a:latin typeface="Arial" panose="020B0604020202020204" pitchFamily="34" charset="0"/>
              <a:ea typeface="Roboto"/>
              <a:cs typeface="Arial" panose="020B0604020202020204" pitchFamily="34" charset="0"/>
            </a:endParaRP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ea typeface="Roboto"/>
                <a:cs typeface="Arial" panose="020B0604020202020204" pitchFamily="34" charset="0"/>
              </a:rPr>
              <a:t>Unfavorable rating </a:t>
            </a:r>
            <a:r>
              <a:rPr lang="en-US" b="0" i="0" dirty="0">
                <a:solidFill>
                  <a:srgbClr val="000000"/>
                </a:solidFill>
                <a:effectLst/>
                <a:latin typeface="Arial" panose="020B0604020202020204" pitchFamily="34" charset="0"/>
                <a:ea typeface="Roboto"/>
                <a:cs typeface="Arial" panose="020B0604020202020204" pitchFamily="34" charset="0"/>
              </a:rPr>
              <a:t>(represented with red) indicates the extent to which the unit/organization is </a:t>
            </a:r>
            <a:r>
              <a:rPr lang="en-US" b="1" i="0" dirty="0">
                <a:solidFill>
                  <a:srgbClr val="000000"/>
                </a:solidFill>
                <a:effectLst/>
                <a:latin typeface="Arial" panose="020B0604020202020204" pitchFamily="34" charset="0"/>
                <a:ea typeface="Roboto"/>
                <a:cs typeface="Arial" panose="020B0604020202020204" pitchFamily="34" charset="0"/>
              </a:rPr>
              <a:t>Non</a:t>
            </a:r>
            <a:r>
              <a:rPr lang="en-US" b="1" i="0" baseline="0" dirty="0">
                <a:solidFill>
                  <a:srgbClr val="000000"/>
                </a:solidFill>
                <a:effectLst/>
                <a:latin typeface="Arial" panose="020B0604020202020204" pitchFamily="34" charset="0"/>
                <a:ea typeface="Roboto"/>
                <a:cs typeface="Arial" panose="020B0604020202020204" pitchFamily="34" charset="0"/>
              </a:rPr>
              <a:t>-</a:t>
            </a:r>
            <a:r>
              <a:rPr lang="en-US" b="1" i="0" dirty="0">
                <a:solidFill>
                  <a:srgbClr val="000000"/>
                </a:solidFill>
                <a:effectLst/>
                <a:latin typeface="Arial" panose="020B0604020202020204" pitchFamily="34" charset="0"/>
                <a:ea typeface="Roboto"/>
                <a:cs typeface="Arial" panose="020B0604020202020204" pitchFamily="34" charset="0"/>
              </a:rPr>
              <a:t>Cohesive</a:t>
            </a:r>
            <a:r>
              <a:rPr lang="en-US" b="0" i="0" dirty="0">
                <a:solidFill>
                  <a:srgbClr val="000000"/>
                </a:solidFill>
                <a:effectLst/>
                <a:latin typeface="Arial" panose="020B0604020202020204" pitchFamily="34" charset="0"/>
                <a:ea typeface="Roboto"/>
                <a:cs typeface="Arial" panose="020B0604020202020204" pitchFamily="34" charset="0"/>
              </a:rPr>
              <a:t>.</a:t>
            </a:r>
            <a:endParaRPr lang="en-US" b="0" dirty="0">
              <a:latin typeface="Arial" panose="020B0604020202020204" pitchFamily="34" charset="0"/>
              <a:ea typeface="Roboto"/>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12</a:t>
            </a:fld>
            <a:endParaRPr lang="en-US" dirty="0"/>
          </a:p>
        </p:txBody>
      </p:sp>
    </p:spTree>
    <p:extLst>
      <p:ext uri="{BB962C8B-B14F-4D97-AF65-F5344CB8AC3E}">
        <p14:creationId xmlns:p14="http://schemas.microsoft.com/office/powerpoint/2010/main" val="61828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Connectedness</a:t>
            </a:r>
            <a:r>
              <a:rPr lang="en-US" b="0" i="1" dirty="0"/>
              <a:t> </a:t>
            </a:r>
            <a:r>
              <a:rPr lang="en-US" b="0" dirty="0"/>
              <a:t>measures an individual’s closeness or belongingness to their unit or organization, and their satisfaction with their relationship to, and support from, others in that unit or organization. This also includes organizational identification which is the degree to which an individual views themselves as a member of the organization and to what extent they experience a sense of oneness with the organization’s values, brand, and methods.</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Items used to assess </a:t>
            </a:r>
            <a:r>
              <a:rPr lang="en-US" b="0" i="1" dirty="0"/>
              <a:t>Connectedness</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I feel like I belong.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I feel that there are people I can turn to in times of need.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I think I make things worse for the people in my life.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effectLst/>
                <a:latin typeface="Arial" panose="020B0604020202020204" pitchFamily="34" charset="0"/>
                <a:ea typeface="Times New Roman" panose="02020603050405020304" pitchFamily="18" charset="0"/>
                <a:cs typeface="Arial" panose="020B0604020202020204" pitchFamily="34" charset="0"/>
              </a:rPr>
              <a:t>My future seems dark to 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the factor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of </a:t>
            </a:r>
            <a:r>
              <a:rPr lang="en-US" b="1" dirty="0">
                <a:latin typeface="Arial" panose="020B0604020202020204" pitchFamily="34" charset="0"/>
                <a:cs typeface="Arial" panose="020B0604020202020204" pitchFamily="34" charset="0"/>
              </a:rPr>
              <a:t>High Connectedness</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of </a:t>
            </a:r>
            <a:r>
              <a:rPr lang="en-US" b="1" dirty="0">
                <a:latin typeface="Arial" panose="020B0604020202020204" pitchFamily="34" charset="0"/>
                <a:cs typeface="Arial" panose="020B0604020202020204" pitchFamily="34" charset="0"/>
              </a:rPr>
              <a:t>Neither High nor Low Connectedness</a:t>
            </a:r>
            <a:r>
              <a:rPr lang="en-US" b="0"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a:t>
            </a:r>
            <a:r>
              <a:rPr lang="en-US" b="0" dirty="0">
                <a:latin typeface="Arial" panose="020B0604020202020204" pitchFamily="34" charset="0"/>
                <a:cs typeface="Arial" panose="020B0604020202020204" pitchFamily="34" charset="0"/>
              </a:rPr>
              <a:t>indicates the extent of </a:t>
            </a:r>
            <a:r>
              <a:rPr lang="en-US" b="1" i="0" dirty="0">
                <a:solidFill>
                  <a:srgbClr val="000000"/>
                </a:solidFill>
                <a:effectLst/>
                <a:latin typeface="Arial" panose="020B0604020202020204" pitchFamily="34" charset="0"/>
                <a:cs typeface="Arial" panose="020B0604020202020204" pitchFamily="34" charset="0"/>
              </a:rPr>
              <a:t>Low Connectedness</a:t>
            </a:r>
            <a:r>
              <a:rPr lang="en-US" b="0" i="0" dirty="0">
                <a:solidFill>
                  <a:srgbClr val="000000"/>
                </a:solidFill>
                <a:effectLst/>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13</a:t>
            </a:fld>
            <a:endParaRPr lang="en-US" dirty="0"/>
          </a:p>
        </p:txBody>
      </p:sp>
    </p:spTree>
    <p:extLst>
      <p:ext uri="{BB962C8B-B14F-4D97-AF65-F5344CB8AC3E}">
        <p14:creationId xmlns:p14="http://schemas.microsoft.com/office/powerpoint/2010/main" val="24829358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Engagement &amp; Commitment </a:t>
            </a:r>
            <a:r>
              <a:rPr lang="en-US" b="0" dirty="0"/>
              <a:t>measures the extent to which one finds their work fulfilling and is committed to their job and organization. Engaged and committed individuals demonstrate enthusiasm for, and dedication to, the work that they do.</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Items used to assess </a:t>
            </a:r>
            <a:r>
              <a:rPr lang="en-US" b="0" i="1" dirty="0"/>
              <a:t>Engagement &amp; Commitment</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am proud of my work.</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work has a great deal of personal meaning to me.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am committed to making the military my career.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the factor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to which there is </a:t>
            </a:r>
            <a:r>
              <a:rPr lang="en-US" b="1" dirty="0">
                <a:latin typeface="Arial" panose="020B0604020202020204" pitchFamily="34" charset="0"/>
                <a:cs typeface="Arial" panose="020B0604020202020204" pitchFamily="34" charset="0"/>
              </a:rPr>
              <a:t>Engagement &amp; Commitment </a:t>
            </a:r>
            <a:r>
              <a:rPr lang="en-US" b="0" i="0" dirty="0">
                <a:latin typeface="Arial" panose="020B0604020202020204" pitchFamily="34" charset="0"/>
                <a:cs typeface="Arial" panose="020B0604020202020204" pitchFamily="34" charset="0"/>
              </a:rPr>
              <a:t>to the</a:t>
            </a:r>
            <a:r>
              <a:rPr lang="en-US" b="0" i="0" baseline="0" dirty="0">
                <a:latin typeface="Arial" panose="020B0604020202020204" pitchFamily="34" charset="0"/>
                <a:cs typeface="Arial" panose="020B0604020202020204" pitchFamily="34" charset="0"/>
              </a:rPr>
              <a:t> unit/organization</a:t>
            </a:r>
            <a:r>
              <a:rPr lang="en-US" b="0" i="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there is </a:t>
            </a:r>
            <a:r>
              <a:rPr lang="en-US" b="1" dirty="0">
                <a:latin typeface="Arial" panose="020B0604020202020204" pitchFamily="34" charset="0"/>
                <a:cs typeface="Arial" panose="020B0604020202020204" pitchFamily="34" charset="0"/>
              </a:rPr>
              <a:t>Neither Engagement &amp; Commitment nor a Lack of Engagement &amp; Commitment </a:t>
            </a:r>
            <a:r>
              <a:rPr lang="en-US" b="0" dirty="0">
                <a:latin typeface="Arial" panose="020B0604020202020204" pitchFamily="34" charset="0"/>
                <a:cs typeface="Arial" panose="020B0604020202020204" pitchFamily="34" charset="0"/>
              </a:rPr>
              <a:t>to the unit/organization.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indicates the extent to which there is </a:t>
            </a:r>
            <a:r>
              <a:rPr lang="en-US" b="1" i="0" dirty="0">
                <a:solidFill>
                  <a:srgbClr val="000000"/>
                </a:solidFill>
                <a:effectLst/>
                <a:latin typeface="Arial" panose="020B0604020202020204" pitchFamily="34" charset="0"/>
                <a:cs typeface="Arial" panose="020B0604020202020204" pitchFamily="34" charset="0"/>
              </a:rPr>
              <a:t>Lack of Engagement &amp; Commitment </a:t>
            </a:r>
            <a:r>
              <a:rPr lang="en-US" b="0" i="0" dirty="0">
                <a:solidFill>
                  <a:srgbClr val="000000"/>
                </a:solidFill>
                <a:effectLst/>
                <a:latin typeface="Arial" panose="020B0604020202020204" pitchFamily="34" charset="0"/>
                <a:cs typeface="Arial" panose="020B0604020202020204" pitchFamily="34" charset="0"/>
              </a:rPr>
              <a:t>to the unit/organization.</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14</a:t>
            </a:fld>
            <a:endParaRPr lang="en-US" dirty="0"/>
          </a:p>
        </p:txBody>
      </p:sp>
    </p:spTree>
    <p:extLst>
      <p:ext uri="{BB962C8B-B14F-4D97-AF65-F5344CB8AC3E}">
        <p14:creationId xmlns:p14="http://schemas.microsoft.com/office/powerpoint/2010/main" val="3848838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Fairness</a:t>
            </a:r>
            <a:r>
              <a:rPr lang="en-US" b="0" dirty="0"/>
              <a:t> is the perception that formal and informal organizational policies, practices, and procedures regarding information sharing, job opportunities, and promotions are based on merit, inclusion, equality, and respect.</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Items used to assess </a:t>
            </a:r>
            <a:r>
              <a:rPr lang="en-US" b="0" i="1" dirty="0"/>
              <a:t>Fairness</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Training opportunities, awards, recognition, and other positive outcomes are distributed fairly.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Discipline and criticism are administered fairly.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to which there is </a:t>
            </a:r>
            <a:r>
              <a:rPr lang="en-US" b="1" dirty="0">
                <a:latin typeface="Arial" panose="020B0604020202020204" pitchFamily="34" charset="0"/>
                <a:cs typeface="Arial" panose="020B0604020202020204" pitchFamily="34" charset="0"/>
              </a:rPr>
              <a:t>Fair Treatment </a:t>
            </a:r>
            <a:r>
              <a:rPr lang="en-US" b="0" dirty="0">
                <a:latin typeface="Arial" panose="020B0604020202020204" pitchFamily="34" charset="0"/>
                <a:cs typeface="Arial" panose="020B0604020202020204" pitchFamily="34" charset="0"/>
              </a:rPr>
              <a:t>in the unit/organization.</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there is </a:t>
            </a:r>
            <a:r>
              <a:rPr lang="en-US" b="1" dirty="0">
                <a:latin typeface="Arial" panose="020B0604020202020204" pitchFamily="34" charset="0"/>
                <a:cs typeface="Arial" panose="020B0604020202020204" pitchFamily="34" charset="0"/>
              </a:rPr>
              <a:t>Neither Fair nor Unfair Treatment </a:t>
            </a:r>
            <a:r>
              <a:rPr lang="en-US" b="0" dirty="0">
                <a:latin typeface="Arial" panose="020B0604020202020204" pitchFamily="34" charset="0"/>
                <a:cs typeface="Arial" panose="020B0604020202020204" pitchFamily="34" charset="0"/>
              </a:rPr>
              <a:t>in the unit/organization.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indicates the extent to which there is </a:t>
            </a:r>
            <a:r>
              <a:rPr lang="en-US" b="1" i="0" dirty="0">
                <a:solidFill>
                  <a:srgbClr val="000000"/>
                </a:solidFill>
                <a:effectLst/>
                <a:latin typeface="Arial" panose="020B0604020202020204" pitchFamily="34" charset="0"/>
                <a:cs typeface="Arial" panose="020B0604020202020204" pitchFamily="34" charset="0"/>
              </a:rPr>
              <a:t>Unfair Treatment</a:t>
            </a:r>
            <a:r>
              <a:rPr lang="en-US" b="0" i="0" dirty="0">
                <a:solidFill>
                  <a:srgbClr val="000000"/>
                </a:solidFill>
                <a:effectLst/>
                <a:latin typeface="Arial" panose="020B0604020202020204" pitchFamily="34" charset="0"/>
                <a:cs typeface="Arial" panose="020B0604020202020204" pitchFamily="34" charset="0"/>
              </a:rPr>
              <a:t> in the unit/organization.</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15</a:t>
            </a:fld>
            <a:endParaRPr lang="en-US" dirty="0"/>
          </a:p>
        </p:txBody>
      </p:sp>
    </p:spTree>
    <p:extLst>
      <p:ext uri="{BB962C8B-B14F-4D97-AF65-F5344CB8AC3E}">
        <p14:creationId xmlns:p14="http://schemas.microsoft.com/office/powerpoint/2010/main" val="343825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Inclusion</a:t>
            </a:r>
            <a:r>
              <a:rPr lang="en-US" b="0" i="0" dirty="0"/>
              <a:t> indicates whether individuals are treated fairly and respectfully, have equal access to opportunities and resources, and can contribute fully to the organization’s success. Inclusive work environments ensure that it is safe for an individual to voice their different opinions, perspective, and/or suggestions.</a:t>
            </a:r>
          </a:p>
          <a:p>
            <a:endParaRPr lang="en-US" b="0" dirty="0"/>
          </a:p>
          <a:p>
            <a:pPr marL="0" lvl="0" indent="0">
              <a:buFont typeface="Arial" panose="020B0604020202020204" pitchFamily="34" charset="0"/>
              <a:buNone/>
            </a:pPr>
            <a:r>
              <a:rPr lang="en-US" b="0" dirty="0"/>
              <a:t>Items used to assess </a:t>
            </a:r>
            <a:r>
              <a:rPr lang="en-US" b="0" i="1" dirty="0"/>
              <a:t>Inclusion</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believe that everyone has value, regardless of their sex, race or ethnicity, or sexual orientation.</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build on each other’s ideas and thoughts during the decision-making process.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would speak up if someone was being excluded.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People in my unit believe that communication goes up and down the unit chain of command.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u="sng"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to which the unit/organization is </a:t>
            </a:r>
            <a:r>
              <a:rPr lang="en-US" b="1" dirty="0">
                <a:latin typeface="Arial" panose="020B0604020202020204" pitchFamily="34" charset="0"/>
                <a:cs typeface="Arial" panose="020B0604020202020204" pitchFamily="34" charset="0"/>
              </a:rPr>
              <a:t>Inclusive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 unit/organization is </a:t>
            </a:r>
            <a:r>
              <a:rPr lang="en-US" b="1" dirty="0">
                <a:latin typeface="Arial" panose="020B0604020202020204" pitchFamily="34" charset="0"/>
                <a:cs typeface="Arial" panose="020B0604020202020204" pitchFamily="34" charset="0"/>
              </a:rPr>
              <a:t>Neither Inclusive nor Non-Inclusive.</a:t>
            </a:r>
            <a:r>
              <a:rPr lang="en-US" b="0"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indicates the extent to which the unit/organization is </a:t>
            </a:r>
            <a:r>
              <a:rPr lang="en-US" b="1" i="0" dirty="0">
                <a:solidFill>
                  <a:srgbClr val="000000"/>
                </a:solidFill>
                <a:effectLst/>
                <a:latin typeface="Arial" panose="020B0604020202020204" pitchFamily="34" charset="0"/>
                <a:cs typeface="Arial" panose="020B0604020202020204" pitchFamily="34" charset="0"/>
              </a:rPr>
              <a:t>Non-Inclusive</a:t>
            </a:r>
            <a:r>
              <a:rPr lang="en-US" b="0" i="0" dirty="0">
                <a:solidFill>
                  <a:srgbClr val="000000"/>
                </a:solidFill>
                <a:effectLst/>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16</a:t>
            </a:fld>
            <a:endParaRPr lang="en-US" dirty="0"/>
          </a:p>
        </p:txBody>
      </p:sp>
    </p:spTree>
    <p:extLst>
      <p:ext uri="{BB962C8B-B14F-4D97-AF65-F5344CB8AC3E}">
        <p14:creationId xmlns:p14="http://schemas.microsoft.com/office/powerpoint/2010/main" val="10835800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Leadership Support</a:t>
            </a:r>
            <a:r>
              <a:rPr lang="en-US" b="0" i="0" dirty="0">
                <a:latin typeface="Arial" panose="020B0604020202020204" pitchFamily="34" charset="0"/>
                <a:cs typeface="Arial" panose="020B0604020202020204" pitchFamily="34" charset="0"/>
              </a:rPr>
              <a:t> is the perception that leaders build trust, encourage goal attainment and professional development, promote effective communication, and support teamwork. </a:t>
            </a:r>
          </a:p>
          <a:p>
            <a:endParaRPr lang="en-US"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Items used to assess </a:t>
            </a:r>
            <a:r>
              <a:rPr lang="en-US" b="0" i="1" dirty="0"/>
              <a:t>Leadership Support</a:t>
            </a:r>
            <a:r>
              <a:rPr lang="en-US" b="0" dirty="0"/>
              <a:t> on the DEOCS using a five-point response scale from </a:t>
            </a:r>
            <a:r>
              <a:rPr lang="en-US" b="0" i="1" dirty="0"/>
              <a:t>Strongly Disagree </a:t>
            </a:r>
            <a:r>
              <a:rPr lang="en-US" b="0" dirty="0"/>
              <a:t>to </a:t>
            </a:r>
            <a:r>
              <a:rPr lang="en-US" b="0" i="1" dirty="0"/>
              <a:t>Strongly Agree</a:t>
            </a:r>
            <a:r>
              <a:rPr lang="en-US" b="0" dirty="0"/>
              <a:t>:</a:t>
            </a:r>
            <a:endParaRPr lang="en-US" b="0" i="0" dirty="0">
              <a:latin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have trust and confidence in my immediate supervisor.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listens to what I have to say.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treats me with respect.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cares about my personal well-being.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provides me with opportunities to demonstrate my leadership skills.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 would not experience reprisal or retaliation from my immediate supervisor if I went to them with concerns.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u="sng" dirty="0">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1" u="sng" dirty="0">
                <a:latin typeface="Arial" panose="020B0604020202020204" pitchFamily="34" charset="0"/>
                <a:cs typeface="Arial" panose="020B0604020202020204" pitchFamily="34" charset="0"/>
              </a:rPr>
              <a:t>Sharing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latin typeface="Arial" panose="020B0604020202020204" pitchFamily="34" charset="0"/>
              <a:cs typeface="Arial" panose="020B0604020202020204" pitchFamily="34" charset="0"/>
            </a:endParaRPr>
          </a:p>
          <a:p>
            <a:r>
              <a:rPr lang="en-US" sz="1200" b="1" u="sng" dirty="0">
                <a:latin typeface="Arial" panose="020B0604020202020204" pitchFamily="34" charset="0"/>
                <a:cs typeface="Arial" panose="020B0604020202020204" pitchFamily="34" charset="0"/>
              </a:rPr>
              <a:t>Suggested Discussion Points </a:t>
            </a: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endParaRPr lang="en-US" sz="1200"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percentage of responses indicating the immediate supervisor is a </a:t>
            </a:r>
            <a:r>
              <a:rPr lang="en-US" b="1" dirty="0">
                <a:latin typeface="Arial" panose="020B0604020202020204" pitchFamily="34" charset="0"/>
                <a:cs typeface="Arial" panose="020B0604020202020204" pitchFamily="34" charset="0"/>
              </a:rPr>
              <a:t>Supportive Leader</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percentage of responses indicating the immediate supervisor is </a:t>
            </a:r>
            <a:r>
              <a:rPr lang="en-US" b="1" dirty="0">
                <a:latin typeface="Arial" panose="020B0604020202020204" pitchFamily="34" charset="0"/>
                <a:cs typeface="Arial" panose="020B0604020202020204" pitchFamily="34" charset="0"/>
              </a:rPr>
              <a:t>Neither a Supportive nor Non-Supportive Leader.</a:t>
            </a:r>
            <a:r>
              <a:rPr lang="en-US" b="0"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ratings </a:t>
            </a:r>
            <a:r>
              <a:rPr lang="en-US" b="0" i="0" dirty="0">
                <a:solidFill>
                  <a:srgbClr val="000000"/>
                </a:solidFill>
                <a:effectLst/>
                <a:latin typeface="Arial" panose="020B0604020202020204" pitchFamily="34" charset="0"/>
                <a:cs typeface="Arial" panose="020B0604020202020204" pitchFamily="34" charset="0"/>
              </a:rPr>
              <a:t>(represented with red) percentage of responses indicating the immediate supervisor is </a:t>
            </a:r>
            <a:r>
              <a:rPr lang="en-US" b="1" i="0" dirty="0">
                <a:solidFill>
                  <a:srgbClr val="000000"/>
                </a:solidFill>
                <a:effectLst/>
                <a:latin typeface="Arial" panose="020B0604020202020204" pitchFamily="34" charset="0"/>
                <a:cs typeface="Arial" panose="020B0604020202020204" pitchFamily="34" charset="0"/>
              </a:rPr>
              <a:t>Not a Supportive Leader</a:t>
            </a:r>
            <a:r>
              <a:rPr lang="en-US" b="1" i="0" baseline="0" dirty="0">
                <a:solidFill>
                  <a:srgbClr val="000000"/>
                </a:solidFill>
                <a:effectLst/>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17</a:t>
            </a:fld>
            <a:endParaRPr lang="en-US" dirty="0"/>
          </a:p>
        </p:txBody>
      </p:sp>
    </p:spTree>
    <p:extLst>
      <p:ext uri="{BB962C8B-B14F-4D97-AF65-F5344CB8AC3E}">
        <p14:creationId xmlns:p14="http://schemas.microsoft.com/office/powerpoint/2010/main" val="34443205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Morale</a:t>
            </a:r>
            <a:r>
              <a:rPr lang="en-US" b="0" dirty="0"/>
              <a:t> is the confidence, enthusiasm, collective pride, and willingness to persist in the activities of the group. It is also an individual’s perception that members of their unit or organization are confident, enthusiastic, have collective pride, and are willing to persist in the activities of the unit or organization.</a:t>
            </a: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Items used to assess </a:t>
            </a:r>
            <a:r>
              <a:rPr lang="en-US" b="0" i="1" dirty="0"/>
              <a:t>Morale</a:t>
            </a:r>
            <a:r>
              <a:rPr lang="en-US" b="0" dirty="0"/>
              <a:t> on the DEOCS using a five-point response scale from </a:t>
            </a:r>
            <a:r>
              <a:rPr lang="en-US" b="0" i="1" dirty="0"/>
              <a:t>Very Low </a:t>
            </a:r>
            <a:r>
              <a:rPr lang="en-US" b="0" dirty="0"/>
              <a:t>to </a:t>
            </a:r>
            <a:r>
              <a:rPr lang="en-US" b="0" i="1" dirty="0"/>
              <a:t>Very High</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Overall, how would you rate the current level of morale among the people you work with in your unit?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Overall, how would you rate your own current level of morale?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of </a:t>
            </a:r>
            <a:r>
              <a:rPr lang="en-US" b="1" dirty="0">
                <a:latin typeface="Arial" panose="020B0604020202020204" pitchFamily="34" charset="0"/>
                <a:cs typeface="Arial" panose="020B0604020202020204" pitchFamily="34" charset="0"/>
              </a:rPr>
              <a:t>High Morale </a:t>
            </a:r>
            <a:r>
              <a:rPr lang="en-US" b="0" dirty="0">
                <a:latin typeface="Arial" panose="020B0604020202020204" pitchFamily="34" charset="0"/>
                <a:cs typeface="Arial" panose="020B0604020202020204" pitchFamily="34" charset="0"/>
              </a:rPr>
              <a:t>in the unit/organization.</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of </a:t>
            </a:r>
            <a:r>
              <a:rPr lang="en-US" b="1" dirty="0">
                <a:latin typeface="Arial" panose="020B0604020202020204" pitchFamily="34" charset="0"/>
                <a:cs typeface="Arial" panose="020B0604020202020204" pitchFamily="34" charset="0"/>
              </a:rPr>
              <a:t>Neither High nor Low Morale </a:t>
            </a:r>
            <a:r>
              <a:rPr lang="en-US" b="0" dirty="0">
                <a:latin typeface="Arial" panose="020B0604020202020204" pitchFamily="34" charset="0"/>
                <a:cs typeface="Arial" panose="020B0604020202020204" pitchFamily="34" charset="0"/>
              </a:rPr>
              <a:t>in the unit/organization.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indicates the extent of </a:t>
            </a:r>
            <a:r>
              <a:rPr lang="en-US" b="1" i="0" dirty="0">
                <a:solidFill>
                  <a:srgbClr val="000000"/>
                </a:solidFill>
                <a:effectLst/>
                <a:latin typeface="Arial" panose="020B0604020202020204" pitchFamily="34" charset="0"/>
                <a:cs typeface="Arial" panose="020B0604020202020204" pitchFamily="34" charset="0"/>
              </a:rPr>
              <a:t>Low Morale </a:t>
            </a:r>
            <a:r>
              <a:rPr lang="en-US" b="0" i="0" dirty="0">
                <a:solidFill>
                  <a:srgbClr val="000000"/>
                </a:solidFill>
                <a:effectLst/>
                <a:latin typeface="Arial" panose="020B0604020202020204" pitchFamily="34" charset="0"/>
                <a:cs typeface="Arial" panose="020B0604020202020204" pitchFamily="34" charset="0"/>
              </a:rPr>
              <a:t>in the unit/organization.</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18</a:t>
            </a:fld>
            <a:endParaRPr lang="en-US" dirty="0"/>
          </a:p>
        </p:txBody>
      </p:sp>
    </p:spTree>
    <p:extLst>
      <p:ext uri="{BB962C8B-B14F-4D97-AF65-F5344CB8AC3E}">
        <p14:creationId xmlns:p14="http://schemas.microsoft.com/office/powerpoint/2010/main" val="26840250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Safe Storage for Lethal Means</a:t>
            </a:r>
            <a:r>
              <a:rPr lang="en-US" b="0" i="0" dirty="0"/>
              <a:t> measures whether one would keep a firearm safely stored (i.e., unloaded or in a secure storage container/device) if they had one in their living space. </a:t>
            </a:r>
          </a:p>
          <a:p>
            <a:endParaRPr lang="en-US" b="0" dirty="0"/>
          </a:p>
          <a:p>
            <a:pPr marL="0" lvl="0" indent="0">
              <a:buFont typeface="Arial" panose="020B0604020202020204" pitchFamily="34" charset="0"/>
              <a:buNone/>
            </a:pPr>
            <a:r>
              <a:rPr lang="en-US" b="0" dirty="0"/>
              <a:t>Items used to assess </a:t>
            </a:r>
            <a:r>
              <a:rPr lang="en-US" b="0" i="1" dirty="0"/>
              <a:t>Safe Storage for Lethal Means</a:t>
            </a:r>
            <a:r>
              <a:rPr lang="en-US" b="0" dirty="0"/>
              <a:t> on the DEOCS using a five-point response scale from </a:t>
            </a:r>
            <a:r>
              <a:rPr lang="en-US" b="0" i="1" dirty="0"/>
              <a:t>Strongly Disagree </a:t>
            </a:r>
            <a:r>
              <a:rPr lang="en-US" b="0" i="0" dirty="0"/>
              <a:t>to</a:t>
            </a:r>
            <a:r>
              <a:rPr lang="en-US" b="0" i="1" dirty="0"/>
              <a:t> Strongly Agree:</a:t>
            </a:r>
            <a:endParaRPr lang="en-US" b="0" dirty="0"/>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If I had a firearm in my living space, I would store it unloaded or use a secure storage container/device.</a:t>
            </a:r>
            <a:endParaRPr lang="en-US" sz="1800" b="0" dirty="0">
              <a:solidFill>
                <a:srgbClr val="000000"/>
              </a:solidFill>
              <a:effectLst/>
              <a:latin typeface="Calibri" panose="020F0502020204030204" pitchFamily="34" charset="0"/>
              <a:ea typeface="Times New Roman" panose="02020603050405020304" pitchFamily="18" charset="0"/>
              <a:cs typeface="Arial" panose="020B0604020202020204" pitchFamily="34" charset="0"/>
            </a:endParaRPr>
          </a:p>
          <a:p>
            <a:pPr marL="0" marR="0" lvl="0" indent="0" fontAlgn="base">
              <a:lnSpc>
                <a:spcPct val="107000"/>
              </a:lnSpc>
              <a:spcBef>
                <a:spcPts val="0"/>
              </a:spcBef>
              <a:spcAft>
                <a:spcPts val="0"/>
              </a:spcAft>
              <a:buSzPts val="1000"/>
              <a:buFont typeface="Symbol" panose="05050102010706020507" pitchFamily="18" charset="2"/>
              <a:buNone/>
              <a:tabLst>
                <a:tab pos="457200" algn="l"/>
              </a:tabLst>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is the percentage of participants reporting their </a:t>
            </a:r>
            <a:r>
              <a:rPr lang="en-US" b="1" dirty="0">
                <a:latin typeface="Arial" panose="020B0604020202020204" pitchFamily="34" charset="0"/>
                <a:cs typeface="Arial" panose="020B0604020202020204" pitchFamily="34" charset="0"/>
              </a:rPr>
              <a:t>Firearms Would be Safely Stored.</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is the percentage of participants reporting their </a:t>
            </a:r>
            <a:r>
              <a:rPr lang="en-US" b="1" dirty="0">
                <a:latin typeface="Arial" panose="020B0604020202020204" pitchFamily="34" charset="0"/>
                <a:cs typeface="Arial" panose="020B0604020202020204" pitchFamily="34" charset="0"/>
              </a:rPr>
              <a:t>Firearms May or May Not be Safely Stored.</a:t>
            </a:r>
          </a:p>
          <a:p>
            <a:pPr marL="171450" lvl="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a:t>
            </a:r>
            <a:r>
              <a:rPr lang="en-US" b="0" dirty="0">
                <a:latin typeface="Arial" panose="020B0604020202020204" pitchFamily="34" charset="0"/>
                <a:cs typeface="Arial" panose="020B0604020202020204" pitchFamily="34" charset="0"/>
              </a:rPr>
              <a:t>is the percentage of participants reporting</a:t>
            </a:r>
            <a:r>
              <a:rPr lang="en-US" b="0" baseline="0" dirty="0">
                <a:latin typeface="Arial" panose="020B0604020202020204" pitchFamily="34" charset="0"/>
                <a:cs typeface="Arial" panose="020B0604020202020204" pitchFamily="34" charset="0"/>
              </a:rPr>
              <a:t> </a:t>
            </a:r>
            <a:r>
              <a:rPr lang="en-US" b="0" dirty="0">
                <a:latin typeface="Arial" panose="020B0604020202020204" pitchFamily="34" charset="0"/>
                <a:cs typeface="Arial" panose="020B0604020202020204" pitchFamily="34" charset="0"/>
              </a:rPr>
              <a:t>their </a:t>
            </a:r>
            <a:r>
              <a:rPr lang="en-US" b="1" dirty="0">
                <a:latin typeface="Arial" panose="020B0604020202020204" pitchFamily="34" charset="0"/>
                <a:cs typeface="Arial" panose="020B0604020202020204" pitchFamily="34" charset="0"/>
              </a:rPr>
              <a:t>Firearms Would Not be Safely Stored.</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19</a:t>
            </a:fld>
            <a:endParaRPr lang="en-US" dirty="0"/>
          </a:p>
        </p:txBody>
      </p:sp>
    </p:spTree>
    <p:extLst>
      <p:ext uri="{BB962C8B-B14F-4D97-AF65-F5344CB8AC3E}">
        <p14:creationId xmlns:p14="http://schemas.microsoft.com/office/powerpoint/2010/main" val="1011616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Transformational Leadership</a:t>
            </a:r>
            <a:r>
              <a:rPr lang="en-US" b="0" i="0" dirty="0">
                <a:latin typeface="Arial" panose="020B0604020202020204" pitchFamily="34" charset="0"/>
                <a:cs typeface="Arial" panose="020B0604020202020204" pitchFamily="34" charset="0"/>
              </a:rPr>
              <a:t> measures the perception that leaders encourage, inspire, and motivate others to meet new challenges and accomplish tasks beyond what they feel is possible. Characteristics of a transformational leader include idealized influence or charisma, inspirational motivation, intellectual stimulation, and individualized consideration.  </a:t>
            </a:r>
          </a:p>
          <a:p>
            <a:endParaRPr lang="en-US" b="0" i="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Items used to assess </a:t>
            </a:r>
            <a:r>
              <a:rPr lang="en-US" b="0" i="1" dirty="0"/>
              <a:t>Transformational Leadership</a:t>
            </a:r>
            <a:r>
              <a:rPr lang="en-US" b="0" dirty="0"/>
              <a:t> on the DEOCS using a five-point response scale from </a:t>
            </a:r>
            <a:r>
              <a:rPr lang="en-US" b="0" i="1" dirty="0"/>
              <a:t>Strongly Disagree </a:t>
            </a:r>
            <a:r>
              <a:rPr lang="en-US" b="0" dirty="0"/>
              <a:t>to </a:t>
            </a:r>
            <a:r>
              <a:rPr lang="en-US" b="0" i="1" dirty="0"/>
              <a:t>Strongly Agree</a:t>
            </a:r>
            <a:r>
              <a:rPr lang="en-US" b="0" dirty="0"/>
              <a:t>:</a:t>
            </a:r>
            <a:endParaRPr lang="en-US" b="0" i="0" dirty="0">
              <a:latin typeface="Arial" panose="020B060402020202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unit’s commander communicates a clear and motivating vision of the future.</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unit’s commander supports and encourages the professional development of people in my unit.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unit’s commander encourages people in my unit to think about problems in new ways.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u="sng" dirty="0">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1" u="sng" dirty="0">
                <a:latin typeface="Arial" panose="020B0604020202020204" pitchFamily="34" charset="0"/>
                <a:cs typeface="Arial" panose="020B0604020202020204" pitchFamily="34" charset="0"/>
              </a:rPr>
              <a:t>Should we share these results? </a:t>
            </a: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indicates the extent to which the unit’s/organization’s leader is a </a:t>
            </a:r>
            <a:r>
              <a:rPr lang="en-US" b="1" dirty="0">
                <a:latin typeface="Arial" panose="020B0604020202020204" pitchFamily="34" charset="0"/>
                <a:cs typeface="Arial" panose="020B0604020202020204" pitchFamily="34" charset="0"/>
              </a:rPr>
              <a:t>Transformational Leader</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 unit’s/organization’s leader is </a:t>
            </a:r>
            <a:r>
              <a:rPr lang="en-US" b="1" dirty="0">
                <a:latin typeface="Arial" panose="020B0604020202020204" pitchFamily="34" charset="0"/>
                <a:cs typeface="Arial" panose="020B0604020202020204" pitchFamily="34" charset="0"/>
              </a:rPr>
              <a:t>Neither a Transformational nor Non-Transformational Leader.</a:t>
            </a:r>
            <a:r>
              <a:rPr lang="en-US" b="0" dirty="0">
                <a:latin typeface="Arial" panose="020B0604020202020204" pitchFamily="34" charset="0"/>
                <a:cs typeface="Arial" panose="020B0604020202020204" pitchFamily="34" charset="0"/>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indicates the extent to which the unit’s/organization’s leader is </a:t>
            </a:r>
            <a:r>
              <a:rPr lang="en-US" b="1" i="0" dirty="0">
                <a:solidFill>
                  <a:srgbClr val="000000"/>
                </a:solidFill>
                <a:effectLst/>
                <a:latin typeface="Arial" panose="020B0604020202020204" pitchFamily="34" charset="0"/>
                <a:cs typeface="Arial" panose="020B0604020202020204" pitchFamily="34" charset="0"/>
              </a:rPr>
              <a:t>Not a Transformational Leader</a:t>
            </a:r>
            <a:r>
              <a:rPr lang="en-US" b="1" i="0" baseline="0" dirty="0">
                <a:solidFill>
                  <a:srgbClr val="000000"/>
                </a:solidFill>
                <a:effectLst/>
                <a:latin typeface="Arial" panose="020B0604020202020204" pitchFamily="34" charset="0"/>
                <a:cs typeface="Arial" panose="020B0604020202020204" pitchFamily="34" charset="0"/>
              </a:rPr>
              <a:t>.</a:t>
            </a:r>
            <a:endParaRPr lang="en-US" b="0"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endParaRPr lang="en-US" b="0"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20</a:t>
            </a:fld>
            <a:endParaRPr lang="en-US" dirty="0"/>
          </a:p>
        </p:txBody>
      </p:sp>
    </p:spTree>
    <p:extLst>
      <p:ext uri="{BB962C8B-B14F-4D97-AF65-F5344CB8AC3E}">
        <p14:creationId xmlns:p14="http://schemas.microsoft.com/office/powerpoint/2010/main" val="11422534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Introduce your CCA team members and their role on the team.</a:t>
            </a:r>
          </a:p>
          <a:p>
            <a:pPr marL="171450" lvl="0" indent="-171450">
              <a:buFont typeface="Arial" panose="020B0604020202020204" pitchFamily="34" charset="0"/>
              <a:buChar char="•"/>
            </a:pPr>
            <a:r>
              <a:rPr lang="en-US" b="0" i="0" dirty="0">
                <a:solidFill>
                  <a:srgbClr val="000000"/>
                </a:solidFill>
                <a:effectLst/>
                <a:latin typeface="Roboto" panose="02000000000000000000" pitchFamily="2" charset="0"/>
              </a:rPr>
              <a:t>Discuss the team’s importance and how they support the CCA process.</a:t>
            </a:r>
          </a:p>
          <a:p>
            <a:pPr marL="171450" lvl="0" indent="-171450">
              <a:buFont typeface="Arial" panose="020B0604020202020204" pitchFamily="34" charset="0"/>
              <a:buChar char="•"/>
            </a:pPr>
            <a:endParaRPr lang="en-US" b="0" i="0" dirty="0">
              <a:solidFill>
                <a:srgbClr val="000000"/>
              </a:solidFill>
              <a:effectLst/>
              <a:latin typeface="Roboto" panose="02000000000000000000" pitchFamily="2" charset="0"/>
            </a:endParaRPr>
          </a:p>
          <a:p>
            <a:endParaRPr lang="en-US" b="1"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a:t>
            </a:fld>
            <a:endParaRPr lang="en-US" dirty="0"/>
          </a:p>
        </p:txBody>
      </p:sp>
    </p:spTree>
    <p:extLst>
      <p:ext uri="{BB962C8B-B14F-4D97-AF65-F5344CB8AC3E}">
        <p14:creationId xmlns:p14="http://schemas.microsoft.com/office/powerpoint/2010/main" val="37129112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Work-Life Balance</a:t>
            </a:r>
            <a:r>
              <a:rPr lang="en-US" b="0" i="0" dirty="0"/>
              <a:t> measures one’s perception that the demands of their work and personal life are compatible.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Work-Life Balance</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171450" lvl="0" indent="-171450">
              <a:buFont typeface="Arial" panose="020B0604020202020204" pitchFamily="34" charset="0"/>
              <a:buChar char="•"/>
            </a:pPr>
            <a:r>
              <a:rPr lang="en-US" b="0" dirty="0"/>
              <a:t>I can easily balance the demands of my work and personal life.</a:t>
            </a:r>
          </a:p>
          <a:p>
            <a:pPr marL="0" lvl="0" indent="0">
              <a:buFont typeface="Arial" panose="020B0604020202020204" pitchFamily="34" charset="0"/>
              <a:buNone/>
            </a:pPr>
            <a:endParaRPr lang="en-US" b="0" dirty="0"/>
          </a:p>
          <a:p>
            <a:r>
              <a:rPr lang="en-US" b="1" u="sng" dirty="0">
                <a:latin typeface="Arial" panose="020B0604020202020204" pitchFamily="34" charset="0"/>
                <a:cs typeface="Arial" panose="020B0604020202020204" pitchFamily="34" charset="0"/>
              </a:rPr>
              <a:t>Recommended Talking Points </a:t>
            </a:r>
            <a:endParaRPr lang="en-US"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is the percentage of participants who reported </a:t>
            </a:r>
            <a:r>
              <a:rPr lang="en-US" b="1" dirty="0">
                <a:latin typeface="Arial" panose="020B0604020202020204" pitchFamily="34" charset="0"/>
                <a:cs typeface="Arial" panose="020B0604020202020204" pitchFamily="34" charset="0"/>
              </a:rPr>
              <a:t>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is the percentage of participants who reported </a:t>
            </a:r>
            <a:r>
              <a:rPr lang="en-US" b="1" dirty="0">
                <a:latin typeface="Arial" panose="020B0604020202020204" pitchFamily="34" charset="0"/>
                <a:cs typeface="Arial" panose="020B0604020202020204" pitchFamily="34" charset="0"/>
              </a:rPr>
              <a:t>Neither Having nor Not 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a:t>
            </a:r>
            <a:r>
              <a:rPr lang="en-US" b="0" dirty="0">
                <a:latin typeface="Arial" panose="020B0604020202020204" pitchFamily="34" charset="0"/>
                <a:cs typeface="Arial" panose="020B0604020202020204" pitchFamily="34" charset="0"/>
              </a:rPr>
              <a:t>is the percentage of participants who reported </a:t>
            </a:r>
            <a:r>
              <a:rPr lang="en-US" b="1" dirty="0">
                <a:latin typeface="Arial" panose="020B0604020202020204" pitchFamily="34" charset="0"/>
                <a:cs typeface="Arial" panose="020B0604020202020204" pitchFamily="34" charset="0"/>
              </a:rPr>
              <a:t>Not Having a Work-Life Balance</a:t>
            </a:r>
            <a:r>
              <a:rPr lang="en-US" b="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21</a:t>
            </a:fld>
            <a:endParaRPr lang="en-US" dirty="0"/>
          </a:p>
        </p:txBody>
      </p:sp>
    </p:spTree>
    <p:extLst>
      <p:ext uri="{BB962C8B-B14F-4D97-AF65-F5344CB8AC3E}">
        <p14:creationId xmlns:p14="http://schemas.microsoft.com/office/powerpoint/2010/main" val="662557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AA981-F4E8-D4BB-2871-6ED5C55B94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202CE-7E0B-21A7-DE68-2ACC0E4530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35EA63-B39E-6FBC-6639-2987E0C1B013}"/>
              </a:ext>
            </a:extLst>
          </p:cNvPr>
          <p:cNvSpPr>
            <a:spLocks noGrp="1"/>
          </p:cNvSpPr>
          <p:nvPr>
            <p:ph type="body" idx="1"/>
          </p:nvPr>
        </p:nvSpPr>
        <p:spPr/>
        <p:txBody>
          <a:bodyPr/>
          <a:lstStyle/>
          <a:p>
            <a:r>
              <a:rPr lang="en-US" b="1" u="sng" dirty="0"/>
              <a:t>Work-Life Balance</a:t>
            </a:r>
            <a:r>
              <a:rPr lang="en-US" b="0" i="0" dirty="0"/>
              <a:t> measures one’s perception that the demands of their work and personal life are compatible.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Work-Life Balance</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171450" lvl="0" indent="-171450">
              <a:buFont typeface="Arial" panose="020B0604020202020204" pitchFamily="34" charset="0"/>
              <a:buChar char="•"/>
            </a:pPr>
            <a:r>
              <a:rPr lang="en-US" b="0" dirty="0"/>
              <a:t>I can easily balance the demands of my work and personal life.</a:t>
            </a:r>
          </a:p>
          <a:p>
            <a:pPr marL="0" lvl="0" indent="0">
              <a:buFont typeface="Arial" panose="020B0604020202020204" pitchFamily="34" charset="0"/>
              <a:buNone/>
            </a:pPr>
            <a:endParaRPr lang="en-US" b="0" dirty="0"/>
          </a:p>
          <a:p>
            <a:r>
              <a:rPr lang="en-US" b="1" u="sng" dirty="0">
                <a:latin typeface="Arial" panose="020B0604020202020204" pitchFamily="34" charset="0"/>
                <a:cs typeface="Arial" panose="020B0604020202020204" pitchFamily="34" charset="0"/>
              </a:rPr>
              <a:t>Recommended Talking Points </a:t>
            </a:r>
            <a:endParaRPr lang="en-US"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is the percentage of participants who reported </a:t>
            </a:r>
            <a:r>
              <a:rPr lang="en-US" b="1" dirty="0">
                <a:latin typeface="Arial" panose="020B0604020202020204" pitchFamily="34" charset="0"/>
                <a:cs typeface="Arial" panose="020B0604020202020204" pitchFamily="34" charset="0"/>
              </a:rPr>
              <a:t>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is the percentage of participants who reported </a:t>
            </a:r>
            <a:r>
              <a:rPr lang="en-US" b="1" dirty="0">
                <a:latin typeface="Arial" panose="020B0604020202020204" pitchFamily="34" charset="0"/>
                <a:cs typeface="Arial" panose="020B0604020202020204" pitchFamily="34" charset="0"/>
              </a:rPr>
              <a:t>Neither Having nor Not 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a:t>
            </a:r>
            <a:r>
              <a:rPr lang="en-US" b="0" dirty="0">
                <a:latin typeface="Arial" panose="020B0604020202020204" pitchFamily="34" charset="0"/>
                <a:cs typeface="Arial" panose="020B0604020202020204" pitchFamily="34" charset="0"/>
              </a:rPr>
              <a:t>is the percentage of participants who reported </a:t>
            </a:r>
            <a:r>
              <a:rPr lang="en-US" b="1" dirty="0">
                <a:latin typeface="Arial" panose="020B0604020202020204" pitchFamily="34" charset="0"/>
                <a:cs typeface="Arial" panose="020B0604020202020204" pitchFamily="34" charset="0"/>
              </a:rPr>
              <a:t>Not Having a Work-Life Balance</a:t>
            </a:r>
            <a:r>
              <a:rPr lang="en-US" b="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a:extLst>
              <a:ext uri="{FF2B5EF4-FFF2-40B4-BE49-F238E27FC236}">
                <a16:creationId xmlns:a16="http://schemas.microsoft.com/office/drawing/2014/main" id="{C5E65FB7-D6AA-240D-27EF-10199AE7888D}"/>
              </a:ext>
            </a:extLst>
          </p:cNvPr>
          <p:cNvSpPr>
            <a:spLocks noGrp="1"/>
          </p:cNvSpPr>
          <p:nvPr>
            <p:ph type="sldNum" sz="quarter" idx="5"/>
          </p:nvPr>
        </p:nvSpPr>
        <p:spPr/>
        <p:txBody>
          <a:bodyPr/>
          <a:lstStyle/>
          <a:p>
            <a:fld id="{6C080711-4F71-4355-A5E2-361F946D3F72}" type="slidenum">
              <a:rPr lang="en-US" smtClean="0"/>
              <a:t>22</a:t>
            </a:fld>
            <a:endParaRPr lang="en-US" dirty="0"/>
          </a:p>
        </p:txBody>
      </p:sp>
    </p:spTree>
    <p:extLst>
      <p:ext uri="{BB962C8B-B14F-4D97-AF65-F5344CB8AC3E}">
        <p14:creationId xmlns:p14="http://schemas.microsoft.com/office/powerpoint/2010/main" val="3119126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FEE0B4-1802-F973-BFA3-B3CECD96EE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C9EA1F-3725-7E98-CEAC-87350F9C9D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5A6B5-EB08-6500-0E50-7203FF3739D5}"/>
              </a:ext>
            </a:extLst>
          </p:cNvPr>
          <p:cNvSpPr>
            <a:spLocks noGrp="1"/>
          </p:cNvSpPr>
          <p:nvPr>
            <p:ph type="body" idx="1"/>
          </p:nvPr>
        </p:nvSpPr>
        <p:spPr/>
        <p:txBody>
          <a:bodyPr/>
          <a:lstStyle/>
          <a:p>
            <a:r>
              <a:rPr lang="en-US" b="1" u="sng" dirty="0"/>
              <a:t>Work-Life Balance</a:t>
            </a:r>
            <a:r>
              <a:rPr lang="en-US" b="0" i="0" dirty="0"/>
              <a:t> measures one’s perception that the demands of their work and personal life are compatible.</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Work-Life Balance</a:t>
            </a:r>
            <a:r>
              <a:rPr lang="en-US" b="0" dirty="0"/>
              <a:t> on the DEOCS using a five-point response scale from </a:t>
            </a:r>
            <a:r>
              <a:rPr lang="en-US" b="0" i="1" dirty="0"/>
              <a:t>Strongly Disagree </a:t>
            </a:r>
            <a:r>
              <a:rPr lang="en-US" b="0" dirty="0"/>
              <a:t>to </a:t>
            </a:r>
            <a:r>
              <a:rPr lang="en-US" b="0" i="1" dirty="0"/>
              <a:t>Strongly Agree</a:t>
            </a:r>
            <a:r>
              <a:rPr lang="en-US" b="0" dirty="0"/>
              <a:t>:</a:t>
            </a:r>
          </a:p>
          <a:p>
            <a:pPr marL="171450" lvl="0" indent="-171450">
              <a:buFont typeface="Arial" panose="020B0604020202020204" pitchFamily="34" charset="0"/>
              <a:buChar char="•"/>
            </a:pPr>
            <a:r>
              <a:rPr lang="en-US" b="0" dirty="0"/>
              <a:t>I can easily balance the demands of my work and personal life.</a:t>
            </a:r>
          </a:p>
          <a:p>
            <a:pPr marL="0" lvl="0" indent="0">
              <a:buFont typeface="Arial" panose="020B0604020202020204" pitchFamily="34" charset="0"/>
              <a:buNone/>
            </a:pPr>
            <a:endParaRPr lang="en-US" b="0" dirty="0"/>
          </a:p>
          <a:p>
            <a:r>
              <a:rPr lang="en-US" b="1" u="sng" dirty="0">
                <a:latin typeface="Arial" panose="020B0604020202020204" pitchFamily="34" charset="0"/>
                <a:cs typeface="Arial" panose="020B0604020202020204" pitchFamily="34" charset="0"/>
              </a:rPr>
              <a:t>Recommended Talking Points </a:t>
            </a:r>
            <a:endParaRPr lang="en-US"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0" dirty="0"/>
              <a:t>Share results if the favorable rating is a top strength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low 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Favorable rating</a:t>
            </a:r>
            <a:r>
              <a:rPr lang="en-US" b="0" dirty="0">
                <a:latin typeface="Arial" panose="020B0604020202020204" pitchFamily="34" charset="0"/>
                <a:cs typeface="Arial" panose="020B0604020202020204" pitchFamily="34" charset="0"/>
              </a:rPr>
              <a:t> (represented with green) is the percentage of participants who reported </a:t>
            </a:r>
            <a:r>
              <a:rPr lang="en-US" b="1" dirty="0">
                <a:latin typeface="Arial" panose="020B0604020202020204" pitchFamily="34" charset="0"/>
                <a:cs typeface="Arial" panose="020B0604020202020204" pitchFamily="34" charset="0"/>
              </a:rPr>
              <a:t>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is the percentage of participants who reported </a:t>
            </a:r>
            <a:r>
              <a:rPr lang="en-US" b="1" dirty="0">
                <a:latin typeface="Arial" panose="020B0604020202020204" pitchFamily="34" charset="0"/>
                <a:cs typeface="Arial" panose="020B0604020202020204" pitchFamily="34" charset="0"/>
              </a:rPr>
              <a:t>Neither Having nor Not Having a Work-Life Balance</a:t>
            </a:r>
            <a:r>
              <a:rPr lang="en-US" b="0" dirty="0">
                <a:latin typeface="Arial" panose="020B0604020202020204" pitchFamily="34" charset="0"/>
                <a:cs typeface="Arial" panose="020B0604020202020204" pitchFamily="34" charset="0"/>
              </a:rPr>
              <a:t>.</a:t>
            </a:r>
          </a:p>
          <a:p>
            <a:pPr marL="171450" lvl="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Unfavorable rating </a:t>
            </a:r>
            <a:r>
              <a:rPr lang="en-US" b="0" i="0" dirty="0">
                <a:solidFill>
                  <a:srgbClr val="000000"/>
                </a:solidFill>
                <a:effectLst/>
                <a:latin typeface="Arial" panose="020B0604020202020204" pitchFamily="34" charset="0"/>
                <a:cs typeface="Arial" panose="020B0604020202020204" pitchFamily="34" charset="0"/>
              </a:rPr>
              <a:t>(represented with red) </a:t>
            </a:r>
            <a:r>
              <a:rPr lang="en-US" b="0" dirty="0">
                <a:latin typeface="Arial" panose="020B0604020202020204" pitchFamily="34" charset="0"/>
                <a:cs typeface="Arial" panose="020B0604020202020204" pitchFamily="34" charset="0"/>
              </a:rPr>
              <a:t>is the percentage of participants who reported </a:t>
            </a:r>
            <a:r>
              <a:rPr lang="en-US" b="1" dirty="0">
                <a:latin typeface="Arial" panose="020B0604020202020204" pitchFamily="34" charset="0"/>
                <a:cs typeface="Arial" panose="020B0604020202020204" pitchFamily="34" charset="0"/>
              </a:rPr>
              <a:t>Not Having a Work-Life Balance</a:t>
            </a:r>
            <a:r>
              <a:rPr lang="en-US" b="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a:extLst>
              <a:ext uri="{FF2B5EF4-FFF2-40B4-BE49-F238E27FC236}">
                <a16:creationId xmlns:a16="http://schemas.microsoft.com/office/drawing/2014/main" id="{ED6DABAC-6325-C398-8D7B-1297E98D3F9C}"/>
              </a:ext>
            </a:extLst>
          </p:cNvPr>
          <p:cNvSpPr>
            <a:spLocks noGrp="1"/>
          </p:cNvSpPr>
          <p:nvPr>
            <p:ph type="sldNum" sz="quarter" idx="5"/>
          </p:nvPr>
        </p:nvSpPr>
        <p:spPr/>
        <p:txBody>
          <a:bodyPr/>
          <a:lstStyle/>
          <a:p>
            <a:fld id="{6C080711-4F71-4355-A5E2-361F946D3F72}" type="slidenum">
              <a:rPr lang="en-US" smtClean="0"/>
              <a:t>23</a:t>
            </a:fld>
            <a:endParaRPr lang="en-US" dirty="0"/>
          </a:p>
        </p:txBody>
      </p:sp>
    </p:spTree>
    <p:extLst>
      <p:ext uri="{BB962C8B-B14F-4D97-AF65-F5344CB8AC3E}">
        <p14:creationId xmlns:p14="http://schemas.microsoft.com/office/powerpoint/2010/main" val="2660673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0" i="0" u="none" strike="noStrike" baseline="0" dirty="0">
                <a:solidFill>
                  <a:srgbClr val="FFFFFF"/>
                </a:solidFill>
                <a:latin typeface="Arial" panose="020B0604020202020204" pitchFamily="34" charset="0"/>
                <a:cs typeface="Arial" panose="020B0604020202020204" pitchFamily="34" charset="0"/>
              </a:rPr>
              <a:t>Higher unfavorable ratings on risk factors are linked to a higher likelihood of negative outcomes, such as racial/ethnic harassment and discrimination, suicide, sexual harassment, and sexual assault and to a lower likelihood of positive outcomes, such as improved readiness and higher retention.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u="none" strike="noStrike" baseline="0" dirty="0">
                <a:solidFill>
                  <a:srgbClr val="000000"/>
                </a:solidFill>
                <a:effectLst/>
                <a:latin typeface="Roboto" panose="02000000000000000000" pitchFamily="2" charset="0"/>
                <a:cs typeface="Arial" panose="020B0604020202020204" pitchFamily="34" charset="0"/>
              </a:rPr>
              <a:t>You do </a:t>
            </a:r>
            <a:r>
              <a:rPr lang="en-US" sz="1200" b="1" i="0" u="sng" strike="noStrike" baseline="0" dirty="0">
                <a:solidFill>
                  <a:srgbClr val="000000"/>
                </a:solidFill>
                <a:effectLst/>
                <a:latin typeface="Roboto" panose="02000000000000000000" pitchFamily="2" charset="0"/>
                <a:cs typeface="Arial" panose="020B0604020202020204" pitchFamily="34" charset="0"/>
              </a:rPr>
              <a:t>not</a:t>
            </a:r>
            <a:r>
              <a:rPr lang="en-US" sz="1200" b="0" i="0" u="none" strike="noStrike" baseline="0" dirty="0">
                <a:solidFill>
                  <a:srgbClr val="000000"/>
                </a:solidFill>
                <a:effectLst/>
                <a:latin typeface="Roboto" panose="02000000000000000000" pitchFamily="2" charset="0"/>
                <a:cs typeface="Arial" panose="020B0604020202020204" pitchFamily="34" charset="0"/>
              </a:rPr>
              <a:t> need to present the results for every factor. It’s recommended that you </a:t>
            </a:r>
            <a:r>
              <a:rPr lang="en-US" sz="1200" b="1" i="0" u="sng" strike="noStrike" baseline="0" dirty="0">
                <a:solidFill>
                  <a:srgbClr val="000000"/>
                </a:solidFill>
                <a:effectLst/>
                <a:latin typeface="Roboto" panose="02000000000000000000" pitchFamily="2" charset="0"/>
                <a:cs typeface="Arial" panose="020B0604020202020204" pitchFamily="34" charset="0"/>
              </a:rPr>
              <a:t>select the factors that are most meaningful/relevant for your unit</a:t>
            </a:r>
            <a:r>
              <a:rPr lang="en-US" sz="1200" b="0" i="0" u="none" strike="noStrike" baseline="0" dirty="0">
                <a:solidFill>
                  <a:srgbClr val="000000"/>
                </a:solidFill>
                <a:effectLst/>
                <a:latin typeface="Roboto" panose="02000000000000000000" pitchFamily="2" charset="0"/>
                <a:cs typeface="Arial" panose="020B0604020202020204" pitchFamily="34" charset="0"/>
              </a:rPr>
              <a:t> as determined by your current and/or previous DEOCS results.</a:t>
            </a:r>
            <a:endParaRPr lang="en-US" b="0" i="0" dirty="0">
              <a:solidFill>
                <a:srgbClr val="000000"/>
              </a:solidFill>
              <a:effectLst/>
              <a:latin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24</a:t>
            </a:fld>
            <a:endParaRPr lang="en-US" dirty="0"/>
          </a:p>
        </p:txBody>
      </p:sp>
    </p:spTree>
    <p:extLst>
      <p:ext uri="{BB962C8B-B14F-4D97-AF65-F5344CB8AC3E}">
        <p14:creationId xmlns:p14="http://schemas.microsoft.com/office/powerpoint/2010/main" val="24887380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u="none" dirty="0">
                <a:latin typeface="Arial" panose="020B0604020202020204" pitchFamily="34" charset="0"/>
                <a:cs typeface="Arial" panose="020B0604020202020204" pitchFamily="34" charset="0"/>
              </a:rPr>
              <a:t>This is a duplicate slide of the previous slide without the Important Note. Only one Unfavorable Ratings slide is needed to present results. </a:t>
            </a:r>
            <a:endParaRPr lang="en-US" b="1" u="sng" dirty="0">
              <a:latin typeface="Arial" panose="020B0604020202020204" pitchFamily="34" charset="0"/>
              <a:cs typeface="Arial" panose="020B0604020202020204" pitchFamily="34" charset="0"/>
            </a:endParaRPr>
          </a:p>
          <a:p>
            <a:endParaRPr lang="en-US" b="1" u="sng"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Highlight the factors with the highest and lowest unfavorable ratings.</a:t>
            </a:r>
          </a:p>
          <a:p>
            <a:pPr marL="0" indent="0">
              <a:buFont typeface="Arial" panose="020B0604020202020204" pitchFamily="34" charset="0"/>
              <a:buNone/>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25</a:t>
            </a:fld>
            <a:endParaRPr lang="en-US" dirty="0"/>
          </a:p>
        </p:txBody>
      </p:sp>
    </p:spTree>
    <p:extLst>
      <p:ext uri="{BB962C8B-B14F-4D97-AF65-F5344CB8AC3E}">
        <p14:creationId xmlns:p14="http://schemas.microsoft.com/office/powerpoint/2010/main" val="431377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Alcohol Impairing Memory</a:t>
            </a:r>
            <a:r>
              <a:rPr lang="en-US" b="0" i="0" dirty="0"/>
              <a:t> measures how often, during the last three months, one was unable to remember what happened the night before due to drinking alcohol. </a:t>
            </a:r>
            <a:r>
              <a:rPr lang="en-US" sz="1200" b="0" i="0" u="none" strike="noStrike" baseline="0" dirty="0">
                <a:latin typeface="Arial" panose="020B0604020202020204" pitchFamily="34" charset="0"/>
                <a:cs typeface="Arial" panose="020B0604020202020204" pitchFamily="34" charset="0"/>
              </a:rPr>
              <a:t>This occurs when an individual drinks enough alcohol to temporarily block the transfer of memories from short-term to long-term storage—known as memory consolidation—in a brain area called the hippocampus. </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Alcohol Impairing Memory </a:t>
            </a:r>
            <a:r>
              <a:rPr lang="en-US" b="0" dirty="0"/>
              <a:t>on the DEOCS using a five-point response scale from </a:t>
            </a:r>
            <a:r>
              <a:rPr lang="en-US" b="0" i="1" dirty="0"/>
              <a:t>Never </a:t>
            </a:r>
            <a:r>
              <a:rPr lang="en-US" b="0" dirty="0"/>
              <a:t>to </a:t>
            </a:r>
            <a:r>
              <a:rPr lang="en-US" b="0" i="1" dirty="0"/>
              <a:t>Daily or Almost Daily</a:t>
            </a:r>
            <a:r>
              <a:rPr lang="en-US" b="0" dirty="0"/>
              <a:t>:</a:t>
            </a:r>
          </a:p>
          <a:p>
            <a:pPr marL="342900" marR="0" lvl="0" indent="-342900" fontAlgn="base">
              <a:lnSpc>
                <a:spcPct val="107000"/>
              </a:lnSpc>
              <a:spcBef>
                <a:spcPts val="0"/>
              </a:spcBef>
              <a:spcAft>
                <a:spcPts val="0"/>
              </a:spcAft>
              <a:buSzPts val="12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Thinking about your alcohol use in the last three months, how often have you been unable to remember what happened the night before because you had been drinking?</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percentage of participants reporting </a:t>
            </a:r>
            <a:r>
              <a:rPr lang="en-US" b="1" dirty="0">
                <a:latin typeface="Arial" panose="020B0604020202020204" pitchFamily="34" charset="0"/>
                <a:cs typeface="Arial" panose="020B0604020202020204" pitchFamily="34" charset="0"/>
              </a:rPr>
              <a:t>Frequent Memory Loss Due to Alcohol</a:t>
            </a:r>
            <a:r>
              <a:rPr lang="en-US" b="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Middle rating </a:t>
            </a:r>
            <a:r>
              <a:rPr lang="en-US" b="0" dirty="0">
                <a:latin typeface="Arial" panose="020B0604020202020204" pitchFamily="34" charset="0"/>
                <a:cs typeface="Arial" panose="020B0604020202020204" pitchFamily="34" charset="0"/>
              </a:rPr>
              <a:t>(represented with yellow) indicates the percentage of participants reporting </a:t>
            </a:r>
            <a:r>
              <a:rPr lang="en-US" b="1" dirty="0">
                <a:latin typeface="Arial" panose="020B0604020202020204" pitchFamily="34" charset="0"/>
                <a:cs typeface="Arial" panose="020B0604020202020204" pitchFamily="34" charset="0"/>
              </a:rPr>
              <a:t>Infrequent Memory Loss Due to Alcohol</a:t>
            </a:r>
            <a:r>
              <a:rPr lang="en-US" b="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a:t>
            </a:r>
            <a:r>
              <a:rPr lang="en-US" b="0" dirty="0">
                <a:latin typeface="Arial" panose="020B0604020202020204" pitchFamily="34" charset="0"/>
                <a:cs typeface="Arial" panose="020B0604020202020204" pitchFamily="34" charset="0"/>
              </a:rPr>
              <a:t>indicates</a:t>
            </a:r>
            <a:r>
              <a:rPr lang="en-US" b="0" i="0" dirty="0">
                <a:solidFill>
                  <a:srgbClr val="000000"/>
                </a:solidFill>
                <a:effectLst/>
                <a:latin typeface="Arial" panose="020B0604020202020204" pitchFamily="34" charset="0"/>
                <a:cs typeface="Arial" panose="020B0604020202020204" pitchFamily="34" charset="0"/>
              </a:rPr>
              <a:t> the percentage of participants reporting </a:t>
            </a:r>
            <a:r>
              <a:rPr lang="en-US" b="1" i="0" dirty="0">
                <a:solidFill>
                  <a:srgbClr val="000000"/>
                </a:solidFill>
                <a:effectLst/>
                <a:latin typeface="Arial" panose="020B0604020202020204" pitchFamily="34" charset="0"/>
                <a:cs typeface="Arial" panose="020B0604020202020204" pitchFamily="34" charset="0"/>
              </a:rPr>
              <a:t>No </a:t>
            </a:r>
            <a:r>
              <a:rPr lang="en-US" b="1" dirty="0">
                <a:latin typeface="Arial" panose="020B0604020202020204" pitchFamily="34" charset="0"/>
                <a:cs typeface="Arial" panose="020B0604020202020204" pitchFamily="34" charset="0"/>
              </a:rPr>
              <a:t>Memory Loss Due to Alcohol</a:t>
            </a:r>
            <a:r>
              <a:rPr lang="en-US" b="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26</a:t>
            </a:fld>
            <a:endParaRPr lang="en-US" dirty="0"/>
          </a:p>
        </p:txBody>
      </p:sp>
    </p:spTree>
    <p:extLst>
      <p:ext uri="{BB962C8B-B14F-4D97-AF65-F5344CB8AC3E}">
        <p14:creationId xmlns:p14="http://schemas.microsoft.com/office/powerpoint/2010/main" val="17076690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Binge Drinking</a:t>
            </a:r>
            <a:r>
              <a:rPr lang="en-US" b="0" i="0" dirty="0"/>
              <a:t> measures how often, during the last three months, one consumes 5 or more drinks on one occasion. This pattern of drinking alcohol within 2 hours brings blood alcohol concentration (BAC) to 0.08 percent or higher for typical adults. </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Binge Drinking </a:t>
            </a:r>
            <a:r>
              <a:rPr lang="en-US" b="0" dirty="0"/>
              <a:t>on the DEOCS using a five-point response scale from </a:t>
            </a:r>
            <a:r>
              <a:rPr lang="en-US" b="0" i="1" dirty="0"/>
              <a:t>Never </a:t>
            </a:r>
            <a:r>
              <a:rPr lang="en-US" b="0" dirty="0"/>
              <a:t>to </a:t>
            </a:r>
            <a:r>
              <a:rPr lang="en-US" b="0" i="1" dirty="0"/>
              <a:t>Daily or Almost Daily</a:t>
            </a:r>
            <a:r>
              <a:rPr lang="en-US" b="0" dirty="0"/>
              <a:t>:</a:t>
            </a:r>
          </a:p>
          <a:p>
            <a:pPr marL="342900" marR="0" lvl="0" indent="-342900" fontAlgn="base">
              <a:spcBef>
                <a:spcPts val="100"/>
              </a:spcBef>
              <a:spcAft>
                <a:spcPts val="0"/>
              </a:spcAft>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rPr>
              <a:t>Thinking about your alcohol use in the last three months, how often have you had five or more drinks on one occasion?</a:t>
            </a:r>
            <a:endParaRPr lang="en-US" sz="1800" dirty="0">
              <a:effectLst/>
              <a:latin typeface="Arial" panose="020B0604020202020204" pitchFamily="34" charset="0"/>
              <a:ea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percentage of participants reporting </a:t>
            </a:r>
            <a:r>
              <a:rPr lang="en-US" b="1" dirty="0">
                <a:latin typeface="Arial" panose="020B0604020202020204" pitchFamily="34" charset="0"/>
                <a:cs typeface="Arial" panose="020B0604020202020204" pitchFamily="34" charset="0"/>
              </a:rPr>
              <a:t>Frequent Binge Drinking</a:t>
            </a:r>
            <a:r>
              <a:rPr lang="en-US" b="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Middle rating </a:t>
            </a:r>
            <a:r>
              <a:rPr lang="en-US" b="0" dirty="0">
                <a:latin typeface="Arial" panose="020B0604020202020204" pitchFamily="34" charset="0"/>
                <a:cs typeface="Arial" panose="020B0604020202020204" pitchFamily="34" charset="0"/>
              </a:rPr>
              <a:t>(represented with yellow) indicates the percentage of participants reporting </a:t>
            </a:r>
            <a:r>
              <a:rPr lang="en-US" b="1" dirty="0">
                <a:latin typeface="Arial" panose="020B0604020202020204" pitchFamily="34" charset="0"/>
                <a:cs typeface="Arial" panose="020B0604020202020204" pitchFamily="34" charset="0"/>
              </a:rPr>
              <a:t>Infrequent Binge Drinking</a:t>
            </a:r>
            <a:r>
              <a:rPr lang="en-US" b="0" dirty="0">
                <a:latin typeface="Arial" panose="020B0604020202020204" pitchFamily="34" charset="0"/>
                <a:cs typeface="Arial" panose="020B0604020202020204" pitchFamily="34" charset="0"/>
              </a:rPr>
              <a:t>. </a:t>
            </a: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a:t>
            </a:r>
            <a:r>
              <a:rPr lang="en-US" b="0" dirty="0">
                <a:latin typeface="Arial" panose="020B0604020202020204" pitchFamily="34" charset="0"/>
                <a:cs typeface="Arial" panose="020B0604020202020204" pitchFamily="34" charset="0"/>
              </a:rPr>
              <a:t>indicates</a:t>
            </a:r>
            <a:r>
              <a:rPr lang="en-US" b="0" i="0" dirty="0">
                <a:solidFill>
                  <a:srgbClr val="000000"/>
                </a:solidFill>
                <a:effectLst/>
                <a:latin typeface="Arial" panose="020B0604020202020204" pitchFamily="34" charset="0"/>
                <a:cs typeface="Arial" panose="020B0604020202020204" pitchFamily="34" charset="0"/>
              </a:rPr>
              <a:t> the percentage of participants reporting </a:t>
            </a:r>
            <a:r>
              <a:rPr lang="en-US" b="1" i="0" dirty="0">
                <a:solidFill>
                  <a:srgbClr val="000000"/>
                </a:solidFill>
                <a:effectLst/>
                <a:latin typeface="Arial" panose="020B0604020202020204" pitchFamily="34" charset="0"/>
                <a:cs typeface="Arial" panose="020B0604020202020204" pitchFamily="34" charset="0"/>
              </a:rPr>
              <a:t>No Binge Drinking</a:t>
            </a:r>
            <a:r>
              <a:rPr lang="en-US" b="0" i="0" dirty="0">
                <a:solidFill>
                  <a:srgbClr val="000000"/>
                </a:solidFill>
                <a:effectLst/>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27</a:t>
            </a:fld>
            <a:endParaRPr lang="en-US" dirty="0"/>
          </a:p>
        </p:txBody>
      </p:sp>
    </p:spTree>
    <p:extLst>
      <p:ext uri="{BB962C8B-B14F-4D97-AF65-F5344CB8AC3E}">
        <p14:creationId xmlns:p14="http://schemas.microsoft.com/office/powerpoint/2010/main" val="1439795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Passive Leadership</a:t>
            </a:r>
            <a:r>
              <a:rPr lang="en-US" b="0" i="0" dirty="0"/>
              <a:t> </a:t>
            </a:r>
            <a:r>
              <a:rPr lang="en-US" sz="1200" b="0" i="0" u="none" strike="noStrike" baseline="0" dirty="0">
                <a:latin typeface="Arial" panose="020B0604020202020204" pitchFamily="34" charset="0"/>
                <a:cs typeface="Arial" panose="020B0604020202020204" pitchFamily="34" charset="0"/>
              </a:rPr>
              <a:t>measures the perception that leaders avoid decisions, do not respond to problems, fail to follow up, hesitate to act, and are absent when needed. This is also known as laissez-faire leadership.</a:t>
            </a:r>
          </a:p>
          <a:p>
            <a:endParaRPr lang="en-US" sz="1200" b="0" i="0" u="none" strike="noStrike" baseline="0" dirty="0">
              <a:latin typeface="Arial" panose="020B0604020202020204" pitchFamily="34" charset="0"/>
              <a:cs typeface="Arial" panose="020B0604020202020204" pitchFamily="34" charset="0"/>
            </a:endParaRPr>
          </a:p>
          <a:p>
            <a:r>
              <a:rPr lang="en-US" b="0" dirty="0"/>
              <a:t>The item used to assess </a:t>
            </a:r>
            <a:r>
              <a:rPr lang="en-US" b="0" i="1" dirty="0"/>
              <a:t>Passive Leadership </a:t>
            </a:r>
            <a:r>
              <a:rPr lang="en-US" sz="1200" b="0" i="1" dirty="0">
                <a:solidFill>
                  <a:schemeClr val="bg1"/>
                </a:solidFill>
                <a:latin typeface="Arial" panose="020B0604020202020204" pitchFamily="34" charset="0"/>
                <a:cs typeface="Arial" panose="020B0604020202020204" pitchFamily="34" charset="0"/>
              </a:rPr>
              <a:t>–</a:t>
            </a:r>
            <a:r>
              <a:rPr lang="en-US" b="0" i="1" dirty="0"/>
              <a:t> Ratings for Unit/Organization Leader </a:t>
            </a:r>
            <a:r>
              <a:rPr lang="en-US" b="0" dirty="0"/>
              <a:t>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unit’s commander will not take action until negative behaviors become bigger problems.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spcBef>
                <a:spcPts val="10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rPr>
              <a:t>My unit’s commander does not address problems brought to their attention.</a:t>
            </a:r>
            <a:endParaRPr lang="en-US" sz="1800" dirty="0">
              <a:effectLst/>
              <a:latin typeface="Arial" panose="020B0604020202020204" pitchFamily="34" charset="0"/>
              <a:ea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extent to which the unit’s/organization’s leader is a </a:t>
            </a:r>
            <a:r>
              <a:rPr lang="en-US" b="1" dirty="0">
                <a:latin typeface="Arial" panose="020B0604020202020204" pitchFamily="34" charset="0"/>
                <a:cs typeface="Arial" panose="020B0604020202020204" pitchFamily="34" charset="0"/>
              </a:rPr>
              <a:t>Passive Leader.</a:t>
            </a:r>
            <a:endParaRPr lang="en-US" b="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indicates the extent to which the unit’s/organization’s leader is </a:t>
            </a:r>
            <a:r>
              <a:rPr lang="en-US" b="1" dirty="0">
                <a:latin typeface="Arial" panose="020B0604020202020204" pitchFamily="34" charset="0"/>
                <a:cs typeface="Arial" panose="020B0604020202020204" pitchFamily="34" charset="0"/>
              </a:rPr>
              <a:t>Neither a Passive Leader nor Non-Passive Leader.</a:t>
            </a:r>
            <a:endParaRPr lang="en-US" b="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a:t>
            </a:r>
            <a:r>
              <a:rPr lang="en-US" b="0" dirty="0">
                <a:latin typeface="Arial" panose="020B0604020202020204" pitchFamily="34" charset="0"/>
                <a:cs typeface="Arial" panose="020B0604020202020204" pitchFamily="34" charset="0"/>
              </a:rPr>
              <a:t>indicates the extent to which the unit’s/organization’s leader is </a:t>
            </a:r>
            <a:r>
              <a:rPr lang="en-US" b="1" dirty="0">
                <a:latin typeface="Arial" panose="020B0604020202020204" pitchFamily="34" charset="0"/>
                <a:cs typeface="Arial" panose="020B0604020202020204" pitchFamily="34" charset="0"/>
              </a:rPr>
              <a:t>not a Passive Leader.</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28</a:t>
            </a:fld>
            <a:endParaRPr lang="en-US" dirty="0"/>
          </a:p>
        </p:txBody>
      </p:sp>
    </p:spTree>
    <p:extLst>
      <p:ext uri="{BB962C8B-B14F-4D97-AF65-F5344CB8AC3E}">
        <p14:creationId xmlns:p14="http://schemas.microsoft.com/office/powerpoint/2010/main" val="33017891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Racially Harassing Behaviors</a:t>
            </a:r>
            <a:r>
              <a:rPr lang="en-US" b="0" i="0" dirty="0"/>
              <a:t> </a:t>
            </a:r>
            <a:r>
              <a:rPr lang="en-US" sz="1200" b="0" i="0" u="none" strike="noStrike" baseline="0" dirty="0">
                <a:latin typeface="Arial" panose="020B0604020202020204" pitchFamily="34" charset="0"/>
                <a:cs typeface="Arial" panose="020B0604020202020204" pitchFamily="34" charset="0"/>
              </a:rPr>
              <a:t>measures the experience or witnessing of offensive behaviors based on their race or ethnicity that occurred over the past three months. These behaviors create a workplace that is intimidating, hostile, offensive, or unreasonably intrusive. </a:t>
            </a:r>
          </a:p>
          <a:p>
            <a:endParaRPr lang="en-US" b="0" dirty="0"/>
          </a:p>
          <a:p>
            <a:pPr marL="0" lvl="0" indent="0">
              <a:buFont typeface="Arial" panose="020B0604020202020204" pitchFamily="34" charset="0"/>
              <a:buNone/>
            </a:pPr>
            <a:r>
              <a:rPr lang="en-US" b="0" dirty="0"/>
              <a:t>The items used to assess </a:t>
            </a:r>
            <a:r>
              <a:rPr lang="en-US" b="0" i="1" dirty="0"/>
              <a:t>Racially Harassing Behaviors </a:t>
            </a:r>
            <a:r>
              <a:rPr lang="en-US" b="0" dirty="0"/>
              <a:t>on the DEOCS using a four-point response scale from </a:t>
            </a:r>
            <a:r>
              <a:rPr lang="en-US" b="0" i="1" dirty="0"/>
              <a:t>Never </a:t>
            </a:r>
            <a:r>
              <a:rPr lang="en-US" b="0" dirty="0"/>
              <a:t>to </a:t>
            </a:r>
            <a:r>
              <a:rPr lang="en-US" b="0" i="1" dirty="0"/>
              <a:t>Often</a:t>
            </a:r>
            <a:r>
              <a:rPr lang="en-US" b="0" dirty="0"/>
              <a:t>:</a:t>
            </a:r>
          </a:p>
          <a:p>
            <a:pPr marL="0" marR="0" fontAlgn="base">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often does someone from your unit make you uncomfortable, angry, or upset by…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telling racial/ethnic jokes?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expressing stereotypes about your racial/ethnic groups?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using offensive racial/ethnic terms?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excluding you because of your race/ethnicity?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showing you a lack of respect because of your race/ethnicity?</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1" u="sng"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pPr marL="0" lvl="0" indent="0">
              <a:buFont typeface="Arial" panose="020B0604020202020204" pitchFamily="34" charset="0"/>
              <a:buNone/>
            </a:pPr>
            <a:endParaRPr lang="en-US" b="0"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percentage of participants reporting a</a:t>
            </a:r>
            <a:r>
              <a:rPr lang="en-US" b="1" dirty="0">
                <a:latin typeface="Arial" panose="020B0604020202020204" pitchFamily="34" charset="0"/>
                <a:cs typeface="Arial" panose="020B0604020202020204" pitchFamily="34" charset="0"/>
              </a:rPr>
              <a:t> Presence of Racially Harassing Behaviors. </a:t>
            </a:r>
            <a:r>
              <a:rPr lang="en-US" b="0" dirty="0">
                <a:latin typeface="Arial" panose="020B0604020202020204" pitchFamily="34" charset="0"/>
                <a:cs typeface="Arial" panose="020B0604020202020204" pitchFamily="34" charset="0"/>
              </a:rPr>
              <a:t>In other words, this is the percentage of participants who reported experiencing at least one racially</a:t>
            </a:r>
            <a:r>
              <a:rPr lang="en-US" b="0" baseline="0" dirty="0">
                <a:latin typeface="Arial" panose="020B0604020202020204" pitchFamily="34" charset="0"/>
                <a:cs typeface="Arial" panose="020B0604020202020204" pitchFamily="34" charset="0"/>
              </a:rPr>
              <a:t> harassing behavior rarely, sometimes, or often in the past three months, which indicates these behaviors are present in the unit/organization.  </a:t>
            </a:r>
            <a:endParaRPr lang="en-US" b="0" i="0" baseline="0" dirty="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indicates the percentage of participants reporting </a:t>
            </a:r>
            <a:r>
              <a:rPr lang="en-US" b="1" i="0" dirty="0">
                <a:solidFill>
                  <a:srgbClr val="000000"/>
                </a:solidFill>
                <a:effectLst/>
                <a:latin typeface="Arial" panose="020B0604020202020204" pitchFamily="34" charset="0"/>
                <a:cs typeface="Arial" panose="020B0604020202020204" pitchFamily="34" charset="0"/>
              </a:rPr>
              <a:t>No Presence of Racially Harassing Behaviors.</a:t>
            </a:r>
            <a:r>
              <a:rPr lang="en-US" b="0" dirty="0">
                <a:latin typeface="Arial" panose="020B0604020202020204" pitchFamily="34" charset="0"/>
                <a:cs typeface="Arial" panose="020B0604020202020204" pitchFamily="34" charset="0"/>
              </a:rPr>
              <a:t> In other words, this is the percentage of participants who reported never experiencing any of the racially</a:t>
            </a:r>
            <a:r>
              <a:rPr lang="en-US" b="0" baseline="0" dirty="0">
                <a:latin typeface="Arial" panose="020B0604020202020204" pitchFamily="34" charset="0"/>
                <a:cs typeface="Arial" panose="020B0604020202020204" pitchFamily="34" charset="0"/>
              </a:rPr>
              <a:t> harassing behaviors in the past three months. </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29</a:t>
            </a:fld>
            <a:endParaRPr lang="en-US" dirty="0"/>
          </a:p>
        </p:txBody>
      </p:sp>
    </p:spTree>
    <p:extLst>
      <p:ext uri="{BB962C8B-B14F-4D97-AF65-F5344CB8AC3E}">
        <p14:creationId xmlns:p14="http://schemas.microsoft.com/office/powerpoint/2010/main" val="2838552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Sexist Behaviors</a:t>
            </a:r>
            <a:r>
              <a:rPr lang="en-US" b="0" i="0" dirty="0"/>
              <a:t> measures prejudicial, stereotypical, or negative attitudes and opinions based on perceived sex or gender that occurred over the past three months. They include verbal and/or nonverbal behaviors that convey insulting, offensive, or condescending attitudes based on the perceived gender of the individual. </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Sexist Behaviors </a:t>
            </a:r>
            <a:r>
              <a:rPr lang="en-US" b="0" dirty="0"/>
              <a:t>on the DEOCS using a four-point response scale from </a:t>
            </a:r>
            <a:r>
              <a:rPr lang="en-US" b="0" i="1" dirty="0"/>
              <a:t>Never </a:t>
            </a:r>
            <a:r>
              <a:rPr lang="en-US" b="0" dirty="0"/>
              <a:t>to </a:t>
            </a:r>
            <a:r>
              <a:rPr lang="en-US" b="0" i="1" dirty="0"/>
              <a:t>Often</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often does someone from your unit mistreat, exclude, or insult you because of your gender?</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percentage of participants reporting a</a:t>
            </a:r>
            <a:r>
              <a:rPr lang="en-US" b="1" dirty="0">
                <a:latin typeface="Arial" panose="020B0604020202020204" pitchFamily="34" charset="0"/>
                <a:cs typeface="Arial" panose="020B0604020202020204" pitchFamily="34" charset="0"/>
              </a:rPr>
              <a:t> Presence of Sexist Behaviors.</a:t>
            </a:r>
            <a:r>
              <a:rPr lang="en-US" b="0" dirty="0">
                <a:latin typeface="Arial" panose="020B0604020202020204" pitchFamily="34" charset="0"/>
                <a:cs typeface="Arial" panose="020B0604020202020204" pitchFamily="34" charset="0"/>
              </a:rPr>
              <a:t> In other words, this is the percentage of participants who reported experiencing sexist </a:t>
            </a:r>
            <a:r>
              <a:rPr lang="en-US" b="0" baseline="0" dirty="0">
                <a:latin typeface="Arial" panose="020B0604020202020204" pitchFamily="34" charset="0"/>
                <a:cs typeface="Arial" panose="020B0604020202020204" pitchFamily="34" charset="0"/>
              </a:rPr>
              <a:t>behaviors rarely, sometimes, or often in the past three months, which indicates these behaviors are present in the unit/organization. </a:t>
            </a:r>
            <a:endParaRPr lang="en-US" b="0" i="0" baseline="0" dirty="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indicates the percentage of participants reporting </a:t>
            </a:r>
            <a:r>
              <a:rPr lang="en-US" b="1" i="0" dirty="0">
                <a:solidFill>
                  <a:srgbClr val="000000"/>
                </a:solidFill>
                <a:effectLst/>
                <a:latin typeface="Arial" panose="020B0604020202020204" pitchFamily="34" charset="0"/>
                <a:cs typeface="Arial" panose="020B0604020202020204" pitchFamily="34" charset="0"/>
              </a:rPr>
              <a:t>No Presence of Sexist Behaviors.</a:t>
            </a:r>
            <a:r>
              <a:rPr lang="en-US" b="0" dirty="0">
                <a:latin typeface="Arial" panose="020B0604020202020204" pitchFamily="34" charset="0"/>
                <a:cs typeface="Arial" panose="020B0604020202020204" pitchFamily="34" charset="0"/>
              </a:rPr>
              <a:t> In other words, this is the percentage of participants who reported never experiencing any sexist</a:t>
            </a:r>
            <a:r>
              <a:rPr lang="en-US" b="0" baseline="0" dirty="0">
                <a:latin typeface="Arial" panose="020B0604020202020204" pitchFamily="34" charset="0"/>
                <a:cs typeface="Arial" panose="020B0604020202020204" pitchFamily="34" charset="0"/>
              </a:rPr>
              <a:t> behaviors in the past three months. </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30</a:t>
            </a:fld>
            <a:endParaRPr lang="en-US" dirty="0"/>
          </a:p>
        </p:txBody>
      </p:sp>
    </p:spTree>
    <p:extLst>
      <p:ext uri="{BB962C8B-B14F-4D97-AF65-F5344CB8AC3E}">
        <p14:creationId xmlns:p14="http://schemas.microsoft.com/office/powerpoint/2010/main" val="2798534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1A5290-9456-F844-D4D8-B0FF383B53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FFF478-8FBE-E31E-DC09-5AC04CEDDC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124C23-F220-2079-6750-1188520079E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9F0722-014B-8C8B-7CE9-654FF344376F}"/>
              </a:ext>
            </a:extLst>
          </p:cNvPr>
          <p:cNvSpPr>
            <a:spLocks noGrp="1"/>
          </p:cNvSpPr>
          <p:nvPr>
            <p:ph type="sldNum" sz="quarter" idx="5"/>
          </p:nvPr>
        </p:nvSpPr>
        <p:spPr/>
        <p:txBody>
          <a:bodyPr/>
          <a:lstStyle/>
          <a:p>
            <a:fld id="{6C080711-4F71-4355-A5E2-361F946D3F72}" type="slidenum">
              <a:rPr lang="en-US" smtClean="0"/>
              <a:t>4</a:t>
            </a:fld>
            <a:endParaRPr lang="en-US" dirty="0"/>
          </a:p>
        </p:txBody>
      </p:sp>
    </p:spTree>
    <p:extLst>
      <p:ext uri="{BB962C8B-B14F-4D97-AF65-F5344CB8AC3E}">
        <p14:creationId xmlns:p14="http://schemas.microsoft.com/office/powerpoint/2010/main" val="8625865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Sexually Harassing Behaviors</a:t>
            </a:r>
            <a:r>
              <a:rPr lang="en-US" b="0" i="0" dirty="0"/>
              <a:t> measures unwelcome sexual advances, requests for sexual favors, and offensive comments or gestures of a sexual nature that occurred over the past three months. </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Sexually Harassing Behaviors </a:t>
            </a:r>
            <a:r>
              <a:rPr lang="en-US" b="0" dirty="0"/>
              <a:t>on the DEOCS using a four-point response scale from </a:t>
            </a:r>
            <a:r>
              <a:rPr lang="en-US" b="0" i="1" dirty="0"/>
              <a:t>Never </a:t>
            </a:r>
            <a:r>
              <a:rPr lang="en-US" b="0" dirty="0"/>
              <a:t>to </a:t>
            </a:r>
            <a:r>
              <a:rPr lang="en-US" b="0" i="1" dirty="0"/>
              <a:t>Often</a:t>
            </a:r>
            <a:r>
              <a:rPr lang="en-US" b="0" dirty="0"/>
              <a:t>:</a:t>
            </a:r>
          </a:p>
          <a:p>
            <a:pPr marL="0" marR="0" fontAlgn="base">
              <a:lnSpc>
                <a:spcPct val="107000"/>
              </a:lnSpc>
              <a:spcBef>
                <a:spcPts val="0"/>
              </a:spcBef>
              <a:spcAft>
                <a:spcPts val="0"/>
              </a:spcAf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How often does someone from your unit</a:t>
            </a:r>
            <a:r>
              <a:rPr lang="en-US" sz="1800" dirty="0">
                <a:solidFill>
                  <a:srgbClr val="000000"/>
                </a:solidFill>
                <a:effectLst/>
                <a:latin typeface="Arial" panose="020B0604020202020204"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tell sexual jokes that make you uncomfortable, angry, or upset?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embarrass, anger, or upset you by suggesting that you do not act how a man or a woman is supposed to act? </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display, show, or send sexually explicit materials (such as pictures or videos) that make you uncomfortable, angry, or upset?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make sexual comments about your appearance or body that make you uncomfortable, angry, or upset?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intentionally touch you in unwanted sexual ways?</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indicates the percentage of participants reporting a</a:t>
            </a:r>
            <a:r>
              <a:rPr lang="en-US" b="1" dirty="0">
                <a:latin typeface="Arial" panose="020B0604020202020204" pitchFamily="34" charset="0"/>
                <a:cs typeface="Arial" panose="020B0604020202020204" pitchFamily="34" charset="0"/>
              </a:rPr>
              <a:t> Presence of Sexually Harassing Behaviors.</a:t>
            </a:r>
            <a:r>
              <a:rPr lang="en-US" b="0" dirty="0">
                <a:latin typeface="Arial" panose="020B0604020202020204" pitchFamily="34" charset="0"/>
                <a:cs typeface="Arial" panose="020B0604020202020204" pitchFamily="34" charset="0"/>
              </a:rPr>
              <a:t> In other words, this is the percentage of participants who reported experiencing at least one sexually</a:t>
            </a:r>
            <a:r>
              <a:rPr lang="en-US" b="0" baseline="0" dirty="0">
                <a:latin typeface="Arial" panose="020B0604020202020204" pitchFamily="34" charset="0"/>
                <a:cs typeface="Arial" panose="020B0604020202020204" pitchFamily="34" charset="0"/>
              </a:rPr>
              <a:t> harassing behavior rarely, sometimes, or often in the past three months, which indicates these behaviors are present in the unit/organization. </a:t>
            </a:r>
            <a:endParaRPr lang="en-US" b="0" i="0" baseline="0" dirty="0">
              <a:solidFill>
                <a:schemeClr val="tx1"/>
              </a:solidFill>
              <a:effectLst/>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indicates the percentage of participants reporting </a:t>
            </a:r>
            <a:r>
              <a:rPr lang="en-US" b="1" i="0" dirty="0">
                <a:solidFill>
                  <a:srgbClr val="000000"/>
                </a:solidFill>
                <a:effectLst/>
                <a:latin typeface="Arial" panose="020B0604020202020204" pitchFamily="34" charset="0"/>
                <a:cs typeface="Arial" panose="020B0604020202020204" pitchFamily="34" charset="0"/>
              </a:rPr>
              <a:t>No Presence of Sexually Harassing Behaviors.</a:t>
            </a:r>
            <a:r>
              <a:rPr lang="en-US" b="0" dirty="0">
                <a:latin typeface="Arial" panose="020B0604020202020204" pitchFamily="34" charset="0"/>
                <a:cs typeface="Arial" panose="020B0604020202020204" pitchFamily="34" charset="0"/>
              </a:rPr>
              <a:t> In other words, this is the percentage of participants who reported never experiencing any of the sexually</a:t>
            </a:r>
            <a:r>
              <a:rPr lang="en-US" b="0" baseline="0" dirty="0">
                <a:latin typeface="Arial" panose="020B0604020202020204" pitchFamily="34" charset="0"/>
                <a:cs typeface="Arial" panose="020B0604020202020204" pitchFamily="34" charset="0"/>
              </a:rPr>
              <a:t> harassing behaviors in the past three months. </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31</a:t>
            </a:fld>
            <a:endParaRPr lang="en-US" dirty="0"/>
          </a:p>
        </p:txBody>
      </p:sp>
    </p:spTree>
    <p:extLst>
      <p:ext uri="{BB962C8B-B14F-4D97-AF65-F5344CB8AC3E}">
        <p14:creationId xmlns:p14="http://schemas.microsoft.com/office/powerpoint/2010/main" val="355315575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Stress</a:t>
            </a:r>
            <a:r>
              <a:rPr lang="en-US" b="0" i="0" dirty="0"/>
              <a:t> measures the feeling of emotional strain or pressure. Stressed individuals may feel unable to predict or influence valued and prominent aspects of their lives. </a:t>
            </a:r>
            <a:endParaRPr lang="en-US" b="0" dirty="0"/>
          </a:p>
          <a:p>
            <a:pPr marL="0" lvl="0" indent="0">
              <a:buFont typeface="Arial" panose="020B0604020202020204" pitchFamily="34" charset="0"/>
              <a:buNone/>
            </a:pPr>
            <a:endParaRPr lang="en-US" b="0" dirty="0"/>
          </a:p>
          <a:p>
            <a:pPr marL="0" lvl="0" indent="0">
              <a:buFont typeface="Arial" panose="020B0604020202020204" pitchFamily="34" charset="0"/>
              <a:buNone/>
            </a:pPr>
            <a:r>
              <a:rPr lang="en-US" b="0" dirty="0"/>
              <a:t>The item used to assess </a:t>
            </a:r>
            <a:r>
              <a:rPr lang="en-US" b="0" i="1" dirty="0"/>
              <a:t>Stress </a:t>
            </a:r>
            <a:r>
              <a:rPr lang="en-US" b="0" dirty="0"/>
              <a:t>on the DEOCS using a four-point response scale from </a:t>
            </a:r>
            <a:r>
              <a:rPr lang="en-US" b="0" i="1" dirty="0"/>
              <a:t>Never </a:t>
            </a:r>
            <a:r>
              <a:rPr lang="en-US" b="0" dirty="0"/>
              <a:t>to </a:t>
            </a:r>
            <a:r>
              <a:rPr lang="en-US" b="0" i="1" dirty="0"/>
              <a:t>Often</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the past three months, how often have you felt nervous or stressed?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In the past three months, how often have you found that you could not cope with all of the things you had to do?</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lvl="0" indent="0">
              <a:buFont typeface="Arial" panose="020B0604020202020204" pitchFamily="34" charset="0"/>
              <a:buNone/>
            </a:pPr>
            <a:endParaRPr lang="en-US" b="1" u="sng" dirty="0"/>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p>
          <a:p>
            <a:endParaRPr lang="en-US" b="1" u="sng" dirty="0"/>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percentage of responses indicate the extent of</a:t>
            </a:r>
            <a:r>
              <a:rPr lang="en-US" b="1" dirty="0">
                <a:latin typeface="Arial" panose="020B0604020202020204" pitchFamily="34" charset="0"/>
                <a:cs typeface="Arial" panose="020B0604020202020204" pitchFamily="34" charset="0"/>
              </a:rPr>
              <a:t> Moderate or High Stress </a:t>
            </a:r>
            <a:r>
              <a:rPr lang="en-US" b="0" i="0" dirty="0">
                <a:solidFill>
                  <a:srgbClr val="000000"/>
                </a:solidFill>
                <a:effectLst/>
                <a:latin typeface="Arial" panose="020B0604020202020204" pitchFamily="34" charset="0"/>
                <a:cs typeface="Arial" panose="020B0604020202020204" pitchFamily="34" charset="0"/>
              </a:rPr>
              <a:t>within the unit/organization.</a:t>
            </a:r>
            <a:endParaRPr lang="en-US" b="0" dirty="0">
              <a:latin typeface="Arial" panose="020B0604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percentage of responses indicate the extent of </a:t>
            </a:r>
            <a:r>
              <a:rPr lang="en-US" b="1" i="0" dirty="0">
                <a:solidFill>
                  <a:srgbClr val="000000"/>
                </a:solidFill>
                <a:effectLst/>
                <a:latin typeface="Arial" panose="020B0604020202020204" pitchFamily="34" charset="0"/>
                <a:cs typeface="Arial" panose="020B0604020202020204" pitchFamily="34" charset="0"/>
              </a:rPr>
              <a:t>Low Stress</a:t>
            </a:r>
            <a:r>
              <a:rPr lang="en-US" b="0" i="0" dirty="0">
                <a:solidFill>
                  <a:srgbClr val="000000"/>
                </a:solidFill>
                <a:effectLst/>
                <a:latin typeface="Arial" panose="020B0604020202020204" pitchFamily="34" charset="0"/>
                <a:cs typeface="Arial" panose="020B0604020202020204" pitchFamily="34" charset="0"/>
              </a:rPr>
              <a:t> within the unit/organization.</a:t>
            </a:r>
            <a:endParaRPr lang="en-US" b="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b="0"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32</a:t>
            </a:fld>
            <a:endParaRPr lang="en-US" dirty="0"/>
          </a:p>
        </p:txBody>
      </p:sp>
    </p:spTree>
    <p:extLst>
      <p:ext uri="{BB962C8B-B14F-4D97-AF65-F5344CB8AC3E}">
        <p14:creationId xmlns:p14="http://schemas.microsoft.com/office/powerpoint/2010/main" val="12198029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Toxic Leadership</a:t>
            </a:r>
            <a:r>
              <a:rPr lang="en-US" b="0" i="0" dirty="0">
                <a:latin typeface="Arial" panose="020B0604020202020204" pitchFamily="34" charset="0"/>
                <a:cs typeface="Arial" panose="020B0604020202020204" pitchFamily="34" charset="0"/>
              </a:rPr>
              <a:t> </a:t>
            </a:r>
            <a:r>
              <a:rPr lang="en-US" sz="1200" b="0" i="0" u="none" strike="noStrike" baseline="0" dirty="0">
                <a:latin typeface="Arial" panose="020B0604020202020204" pitchFamily="34" charset="0"/>
                <a:cs typeface="Arial" panose="020B0604020202020204" pitchFamily="34" charset="0"/>
              </a:rPr>
              <a:t>measures the perception that leaders disregard input, ridicule others, and have self-promoting tendencies. Toxic Leadership also includes behaviors that are demeaning, marginalizing, and/or coercive. These types of leaders are also prone to acts of aggression. </a:t>
            </a:r>
          </a:p>
          <a:p>
            <a:endParaRPr lang="en-US" sz="1200" b="0" i="0" u="none" strike="noStrike" baseline="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item used to assess </a:t>
            </a:r>
            <a:r>
              <a:rPr lang="en-US" b="0" i="1" dirty="0"/>
              <a:t>Toxic Leadership </a:t>
            </a:r>
            <a:r>
              <a:rPr lang="en-US" sz="1200" b="0" i="1" dirty="0">
                <a:solidFill>
                  <a:schemeClr val="bg1"/>
                </a:solidFill>
                <a:latin typeface="Arial" panose="020B0604020202020204" pitchFamily="34" charset="0"/>
                <a:cs typeface="Arial" panose="020B0604020202020204" pitchFamily="34" charset="0"/>
              </a:rPr>
              <a:t>– Ratings for All Immediate Supervisors</a:t>
            </a:r>
            <a:r>
              <a:rPr lang="en-US" b="0" i="1" dirty="0"/>
              <a:t> </a:t>
            </a:r>
            <a:r>
              <a:rPr lang="en-US" b="0" dirty="0"/>
              <a:t>on the DEOCS using a five-point response scale from </a:t>
            </a:r>
            <a:r>
              <a:rPr lang="en-US" b="0" i="1" dirty="0"/>
              <a:t>Strongly Disagree </a:t>
            </a:r>
            <a:r>
              <a:rPr lang="en-US" b="0" dirty="0"/>
              <a:t>to </a:t>
            </a:r>
            <a:r>
              <a:rPr lang="en-US" b="0" i="1" dirty="0"/>
              <a:t>Strongly Agree</a:t>
            </a:r>
            <a:r>
              <a:rPr lang="en-US" b="0" dirty="0"/>
              <a:t>:</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ridicules people in my unit.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acts only in the best interest of their own advancement.</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r>
              <a:rPr lang="en-US" sz="1800" dirty="0">
                <a:solidFill>
                  <a:srgbClr val="000000"/>
                </a:solidFill>
                <a:effectLst/>
                <a:latin typeface="Arial" panose="020B0604020202020204" pitchFamily="34" charset="0"/>
                <a:ea typeface="Times New Roman" panose="02020603050405020304" pitchFamily="18" charset="0"/>
                <a:cs typeface="Arial" panose="020B0604020202020204" pitchFamily="34" charset="0"/>
              </a:rPr>
              <a:t>My immediate supervisor ignores input from people in my unit that they do not agree with.</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indent="0">
              <a:buFont typeface="Arial" panose="020B0604020202020204" pitchFamily="34" charset="0"/>
              <a:buNone/>
            </a:pPr>
            <a:endParaRPr lang="en-US" sz="1200" b="0" i="0" u="none" strike="noStrike" baseline="0" dirty="0">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1" u="sng" dirty="0"/>
              <a:t>Should We Share These Results?</a:t>
            </a:r>
          </a:p>
          <a:p>
            <a:pPr marL="171450" lvl="0" indent="-171450">
              <a:buFont typeface="Arial" panose="020B0604020202020204" pitchFamily="34" charset="0"/>
              <a:buChar char="•"/>
            </a:pPr>
            <a:r>
              <a:rPr lang="en-US" b="0" dirty="0"/>
              <a:t>Share results if unfavorable rating is among the top weaknesses within the unit/organization.</a:t>
            </a: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p>
          <a:p>
            <a:pPr marL="171450" lvl="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 </a:t>
            </a:r>
            <a:endParaRPr lang="en-US" sz="1200" b="0" i="0" u="none" strike="noStrike" baseline="0" dirty="0">
              <a:latin typeface="Arial" panose="020B0604020202020204" pitchFamily="34" charset="0"/>
              <a:cs typeface="Arial" panose="020B0604020202020204" pitchFamily="34" charset="0"/>
            </a:endParaRPr>
          </a:p>
          <a:p>
            <a:endParaRPr lang="en-US" sz="1200" b="0" i="0" u="none" strike="noStrike" baseline="0" dirty="0">
              <a:latin typeface="Arial" panose="020B0604020202020204" pitchFamily="34" charset="0"/>
              <a:cs typeface="Arial" panose="020B0604020202020204" pitchFamily="34" charset="0"/>
            </a:endParaRPr>
          </a:p>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Discuss factor rating percentages in relation to unit/organization response rates.</a:t>
            </a:r>
          </a:p>
          <a:p>
            <a:pPr marL="628650" lvl="1" indent="-171450">
              <a:buFont typeface="Arial" panose="020B0604020202020204" pitchFamily="34" charset="0"/>
              <a:buChar char="•"/>
            </a:pPr>
            <a:r>
              <a:rPr lang="en-US" b="0" dirty="0"/>
              <a:t>Do these findings reflect known strengths/areas for improvement within the unit/organization?</a:t>
            </a:r>
          </a:p>
          <a:p>
            <a:pPr marL="628650" lvl="1" indent="-171450">
              <a:buFont typeface="Arial" panose="020B0604020202020204" pitchFamily="34" charset="0"/>
              <a:buChar char="•"/>
            </a:pPr>
            <a:r>
              <a:rPr lang="en-US" b="0" dirty="0"/>
              <a:t>Any surprises?</a:t>
            </a:r>
          </a:p>
          <a:p>
            <a:pPr marL="171450" lvl="0" indent="-171450">
              <a:buFont typeface="Arial" panose="020B0604020202020204" pitchFamily="34" charset="0"/>
              <a:buChar char="•"/>
            </a:pPr>
            <a:r>
              <a:rPr lang="en-US" b="0" dirty="0"/>
              <a:t>Are there any initiatives already in place (or planned) to address areas for improvement?</a:t>
            </a:r>
          </a:p>
          <a:p>
            <a:pPr marL="171450" lvl="0" indent="-171450">
              <a:buFont typeface="Arial" panose="020B0604020202020204" pitchFamily="34" charset="0"/>
              <a:buChar char="•"/>
            </a:pPr>
            <a:r>
              <a:rPr lang="en-US" b="0" dirty="0"/>
              <a:t>Are there any initiatives already in place that may be contributing to top strength areas?</a:t>
            </a:r>
            <a:endParaRPr lang="en-US" b="0" i="0"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percentage of responses indicating the immediate supervisor is a </a:t>
            </a:r>
            <a:r>
              <a:rPr lang="en-US" b="1" dirty="0">
                <a:latin typeface="Arial" panose="020B0604020202020204" pitchFamily="34" charset="0"/>
                <a:cs typeface="Arial" panose="020B0604020202020204" pitchFamily="34" charset="0"/>
              </a:rPr>
              <a:t>Toxic Leader</a:t>
            </a:r>
            <a:r>
              <a:rPr lang="en-US" b="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Neutral rating </a:t>
            </a:r>
            <a:r>
              <a:rPr lang="en-US" b="0" dirty="0">
                <a:latin typeface="Arial" panose="020B0604020202020204" pitchFamily="34" charset="0"/>
                <a:cs typeface="Arial" panose="020B0604020202020204" pitchFamily="34" charset="0"/>
              </a:rPr>
              <a:t>(represented with yellow) percentage of responses indicating the immediate supervisor is </a:t>
            </a:r>
            <a:r>
              <a:rPr lang="en-US" b="1" dirty="0">
                <a:latin typeface="Arial" panose="020B0604020202020204" pitchFamily="34" charset="0"/>
                <a:cs typeface="Arial" panose="020B0604020202020204" pitchFamily="34" charset="0"/>
              </a:rPr>
              <a:t>Neither a Toxic nor Non-Toxic Leaders</a:t>
            </a:r>
            <a:r>
              <a:rPr lang="en-US" b="0" dirty="0">
                <a:latin typeface="Arial" panose="020B0604020202020204" pitchFamily="34" charset="0"/>
                <a:cs typeface="Arial" panose="020B0604020202020204" pitchFamily="34" charset="0"/>
              </a:rPr>
              <a:t>.</a:t>
            </a:r>
          </a:p>
          <a:p>
            <a:pPr marL="171450" indent="-171450">
              <a:buFont typeface="Arial" panose="020B0604020202020204" pitchFamily="34" charset="0"/>
              <a:buChar cha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percentage of responses </a:t>
            </a:r>
            <a:r>
              <a:rPr lang="en-US" b="0" dirty="0">
                <a:latin typeface="Arial" panose="020B0604020202020204" pitchFamily="34" charset="0"/>
                <a:cs typeface="Arial" panose="020B0604020202020204" pitchFamily="34" charset="0"/>
              </a:rPr>
              <a:t>indicating the immediate supervisor is </a:t>
            </a:r>
            <a:r>
              <a:rPr lang="en-US" b="1" dirty="0">
                <a:latin typeface="Arial" panose="020B0604020202020204" pitchFamily="34" charset="0"/>
                <a:cs typeface="Arial" panose="020B0604020202020204" pitchFamily="34" charset="0"/>
              </a:rPr>
              <a:t>Not a Toxic Leaders</a:t>
            </a:r>
            <a:r>
              <a:rPr lang="en-US" b="0" dirty="0">
                <a:latin typeface="Arial" panose="020B0604020202020204" pitchFamily="34" charset="0"/>
                <a:cs typeface="Arial" panose="020B0604020202020204" pitchFamily="34" charset="0"/>
              </a:rPr>
              <a:t>.</a:t>
            </a: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33</a:t>
            </a:fld>
            <a:endParaRPr lang="en-US" dirty="0"/>
          </a:p>
        </p:txBody>
      </p:sp>
    </p:spTree>
    <p:extLst>
      <p:ext uri="{BB962C8B-B14F-4D97-AF65-F5344CB8AC3E}">
        <p14:creationId xmlns:p14="http://schemas.microsoft.com/office/powerpoint/2010/main" val="846883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a:cs typeface="Arial"/>
              </a:rPr>
              <a:t>Workplace Hostility</a:t>
            </a:r>
            <a:r>
              <a:rPr lang="en-US" dirty="0">
                <a:latin typeface="Arial"/>
                <a:cs typeface="Arial"/>
              </a:rPr>
              <a:t> </a:t>
            </a:r>
            <a:r>
              <a:rPr lang="en-US" sz="1200" b="0" i="0" u="none" strike="noStrike" baseline="0" dirty="0">
                <a:latin typeface="Arial" panose="020B0604020202020204" pitchFamily="34" charset="0"/>
                <a:cs typeface="Arial" panose="020B0604020202020204" pitchFamily="34" charset="0"/>
              </a:rPr>
              <a:t>measures</a:t>
            </a:r>
            <a:r>
              <a:rPr lang="en-US" sz="1200" b="0" i="1" u="none" strike="noStrike" baseline="0" dirty="0">
                <a:latin typeface="Arial" panose="020B0604020202020204" pitchFamily="34" charset="0"/>
                <a:cs typeface="Arial" panose="020B0604020202020204" pitchFamily="34" charset="0"/>
              </a:rPr>
              <a:t> </a:t>
            </a:r>
            <a:r>
              <a:rPr lang="en-US" sz="1200" b="0" i="0" u="none" strike="noStrike" baseline="0" dirty="0">
                <a:latin typeface="Arial" panose="020B0604020202020204" pitchFamily="34" charset="0"/>
                <a:cs typeface="Arial" panose="020B0604020202020204" pitchFamily="34" charset="0"/>
              </a:rPr>
              <a:t>the degree to which individuals in the workplace act in a hostile manner towards others. It includes behaviors such as insults, sarcasm, or gestures intended to humiliate a member as well as perception of others interfering with one’s work performance. </a:t>
            </a:r>
          </a:p>
          <a:p>
            <a:endParaRPr lang="en-US" sz="1200" b="0" i="0" u="none" strike="noStrike" baseline="0" dirty="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The item used to assess </a:t>
            </a:r>
            <a:r>
              <a:rPr lang="en-US" b="0" i="1" dirty="0"/>
              <a:t>Workplace Hostility </a:t>
            </a:r>
            <a:r>
              <a:rPr lang="en-US" b="0" dirty="0"/>
              <a:t>on the DEOCS using a four-point response scale from </a:t>
            </a:r>
            <a:r>
              <a:rPr lang="en-US" b="0" i="1" dirty="0"/>
              <a:t>Never </a:t>
            </a:r>
            <a:r>
              <a:rPr lang="en-US" b="0" dirty="0"/>
              <a:t>to </a:t>
            </a:r>
            <a:r>
              <a:rPr lang="en-US" b="0" i="1" dirty="0"/>
              <a:t>Often</a:t>
            </a:r>
            <a:r>
              <a:rPr lang="en-US" b="0" dirty="0"/>
              <a:t>:</a:t>
            </a:r>
            <a:endParaRPr lang="en-US" sz="1200" b="0" i="0" u="none" strike="noStrike" baseline="0" dirty="0">
              <a:latin typeface="Arial"/>
              <a:cs typeface="Arial"/>
            </a:endParaRPr>
          </a:p>
          <a:p>
            <a:pPr marL="0" marR="0">
              <a:spcBef>
                <a:spcPts val="0"/>
              </a:spcBef>
              <a:spcAft>
                <a:spcPts val="0"/>
              </a:spcAft>
            </a:pPr>
            <a:r>
              <a:rPr lang="en-US" sz="1800" dirty="0">
                <a:solidFill>
                  <a:srgbClr val="000000"/>
                </a:solidFill>
                <a:effectLst/>
                <a:latin typeface="Arial" panose="020B0604020202020204" pitchFamily="34" charset="0"/>
                <a:ea typeface="Calibri" panose="020F0502020204030204" pitchFamily="34" charset="0"/>
              </a:rPr>
              <a:t>How often does someone from your unit…</a:t>
            </a:r>
          </a:p>
          <a:p>
            <a:pPr marL="342900" marR="0" lvl="0" indent="-342900">
              <a:spcBef>
                <a:spcPts val="0"/>
              </a:spcBef>
              <a:spcAft>
                <a:spcPts val="0"/>
              </a:spcAft>
              <a:buSzPts val="1200"/>
              <a:buFont typeface="Symbol" panose="05050102010706020507" pitchFamily="18" charset="2"/>
              <a:buChar char=""/>
            </a:pPr>
            <a:r>
              <a:rPr lang="en-US" sz="1800" dirty="0">
                <a:solidFill>
                  <a:srgbClr val="000000"/>
                </a:solidFill>
                <a:effectLst/>
                <a:latin typeface="Arial" panose="020B0604020202020204" pitchFamily="34" charset="0"/>
                <a:ea typeface="Symbol" panose="05050102010706020507" pitchFamily="18" charset="2"/>
                <a:cs typeface="Symbol" panose="05050102010706020507" pitchFamily="18" charset="2"/>
              </a:rPr>
              <a:t>intentionally interfere with your work performance? </a:t>
            </a:r>
          </a:p>
          <a:p>
            <a:pPr marL="342900" marR="0" lvl="0" indent="-342900">
              <a:spcBef>
                <a:spcPts val="0"/>
              </a:spcBef>
              <a:spcAft>
                <a:spcPts val="0"/>
              </a:spcAft>
              <a:buSzPts val="1200"/>
              <a:buFont typeface="Symbol" panose="05050102010706020507" pitchFamily="18" charset="2"/>
              <a:buChar char=""/>
            </a:pPr>
            <a:r>
              <a:rPr lang="en-US" sz="1800" dirty="0">
                <a:solidFill>
                  <a:srgbClr val="000000"/>
                </a:solidFill>
                <a:effectLst/>
                <a:latin typeface="Arial" panose="020B0604020202020204" pitchFamily="34" charset="0"/>
                <a:ea typeface="Symbol" panose="05050102010706020507" pitchFamily="18" charset="2"/>
                <a:cs typeface="Symbol" panose="05050102010706020507" pitchFamily="18" charset="2"/>
              </a:rPr>
              <a:t>take credit for work or ideas that were yours? </a:t>
            </a:r>
          </a:p>
          <a:p>
            <a:pPr marL="342900" marR="0" lvl="0" indent="-342900">
              <a:spcBef>
                <a:spcPts val="0"/>
              </a:spcBef>
              <a:spcAft>
                <a:spcPts val="0"/>
              </a:spcAft>
              <a:buSzPts val="1200"/>
              <a:buFont typeface="Symbol" panose="05050102010706020507" pitchFamily="18" charset="2"/>
              <a:buChar char=""/>
            </a:pPr>
            <a:r>
              <a:rPr lang="en-US" sz="1800" dirty="0">
                <a:solidFill>
                  <a:srgbClr val="000000"/>
                </a:solidFill>
                <a:effectLst/>
                <a:latin typeface="Arial" panose="020B0604020202020204" pitchFamily="34" charset="0"/>
                <a:ea typeface="Symbol" panose="05050102010706020507" pitchFamily="18" charset="2"/>
                <a:cs typeface="Symbol" panose="05050102010706020507" pitchFamily="18" charset="2"/>
              </a:rPr>
              <a:t>use insults, sarcasm, or gestures to humiliate you? </a:t>
            </a:r>
          </a:p>
          <a:p>
            <a:pPr marL="342900" marR="0" lvl="0" indent="-342900">
              <a:spcBef>
                <a:spcPts val="0"/>
              </a:spcBef>
              <a:spcAft>
                <a:spcPts val="0"/>
              </a:spcAft>
              <a:buSzPts val="1200"/>
              <a:buFont typeface="Symbol" panose="05050102010706020507" pitchFamily="18" charset="2"/>
              <a:buChar char=""/>
            </a:pPr>
            <a:r>
              <a:rPr lang="en-US" sz="1800" dirty="0">
                <a:solidFill>
                  <a:srgbClr val="000000"/>
                </a:solidFill>
                <a:effectLst/>
                <a:latin typeface="Arial" panose="020B0604020202020204" pitchFamily="34" charset="0"/>
                <a:ea typeface="Symbol" panose="05050102010706020507" pitchFamily="18" charset="2"/>
                <a:cs typeface="Symbol" panose="05050102010706020507" pitchFamily="18" charset="2"/>
              </a:rPr>
              <a:t>yell when they are angry with you? </a:t>
            </a:r>
          </a:p>
          <a:p>
            <a:pPr marL="0" lvl="0" indent="0">
              <a:buFont typeface="Arial" panose="020B0604020202020204" pitchFamily="34" charset="0"/>
              <a:buNone/>
            </a:pPr>
            <a:endParaRPr lang="en-US" b="1" dirty="0">
              <a:latin typeface="Arial" panose="020B0604020202020204" pitchFamily="34" charset="0"/>
              <a:cs typeface="Arial" panose="020B0604020202020204" pitchFamily="34" charset="0"/>
            </a:endParaRPr>
          </a:p>
          <a:p>
            <a:pPr marL="0" lvl="0" indent="0">
              <a:buFont typeface="Arial" panose="020B0604020202020204" pitchFamily="34" charset="0"/>
              <a:buNone/>
            </a:pPr>
            <a:r>
              <a:rPr lang="en-US" b="1" u="sng" dirty="0"/>
              <a:t>Should We Share These Results?</a:t>
            </a:r>
            <a:endParaRPr lang="en-US" b="1" u="sng" dirty="0">
              <a:cs typeface="Calibri"/>
            </a:endParaRPr>
          </a:p>
          <a:p>
            <a:pPr marL="171450" lvl="0" indent="-171450">
              <a:buFont typeface="Arial" panose="020B0604020202020204" pitchFamily="34" charset="0"/>
              <a:buChar char="•"/>
            </a:pPr>
            <a:r>
              <a:rPr lang="en-US" b="0" dirty="0"/>
              <a:t>Share results if unfavorable rating is among the top weaknesses within the unit/organization.</a:t>
            </a:r>
            <a:endParaRPr lang="en-US" b="0" dirty="0">
              <a:cs typeface="Calibri"/>
            </a:endParaRPr>
          </a:p>
          <a:p>
            <a:pPr marL="171450" lvl="0" indent="-171450">
              <a:buFont typeface="Arial" panose="020B0604020202020204" pitchFamily="34" charset="0"/>
              <a:buChar char="•"/>
            </a:pPr>
            <a:r>
              <a:rPr lang="en-US" b="0" dirty="0"/>
              <a:t>Share results if Factor Rating Alert icon appears, which indicates a </a:t>
            </a:r>
            <a:r>
              <a:rPr lang="en-US" b="1" dirty="0"/>
              <a:t>very high unfavorable rating</a:t>
            </a:r>
            <a:r>
              <a:rPr lang="en-US" b="0" dirty="0"/>
              <a:t>.</a:t>
            </a:r>
            <a:endParaRPr lang="en-US" b="0" dirty="0">
              <a:cs typeface="Calibri"/>
            </a:endParaRPr>
          </a:p>
          <a:p>
            <a:pPr marL="171450" indent="-171450">
              <a:buFont typeface="Arial" panose="020B0604020202020204" pitchFamily="34" charset="0"/>
              <a:buChar char="•"/>
            </a:pPr>
            <a:r>
              <a:rPr lang="en-US" b="0" dirty="0"/>
              <a:t>Share results if the unit/organizational commander or leader believes there is another reason to share with personnel. For example, it is a previously identified area of importance or there was a notable rating increase/decrease since the last DEOCS administration, if applicable (click on trend icon in DEOCS Dashboard to view trend information).</a:t>
            </a:r>
            <a:r>
              <a:rPr lang="en-US" dirty="0"/>
              <a:t> </a:t>
            </a:r>
          </a:p>
          <a:p>
            <a:endParaRPr lang="en-US" b="1"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b="1" u="sng" dirty="0">
                <a:latin typeface="Arial"/>
                <a:cs typeface="Arial"/>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latin typeface="Arial"/>
                <a:cs typeface="Arial"/>
              </a:rPr>
              <a:t>Discuss trends from previous DEOCS results, if applicable.</a:t>
            </a:r>
            <a:endParaRPr lang="en-US" dirty="0"/>
          </a:p>
          <a:p>
            <a:pPr marL="171450" indent="-171450">
              <a:buFont typeface="Arial" panose="020B0604020202020204" pitchFamily="34" charset="0"/>
              <a:buChar char="•"/>
            </a:pPr>
            <a:r>
              <a:rPr lang="en-US" b="1" dirty="0">
                <a:latin typeface="Arial" panose="020B0604020202020204" pitchFamily="34" charset="0"/>
                <a:cs typeface="Arial" panose="020B0604020202020204" pitchFamily="34" charset="0"/>
              </a:rPr>
              <a:t>Unfavorable rating</a:t>
            </a:r>
            <a:r>
              <a:rPr lang="en-US" b="0" dirty="0">
                <a:latin typeface="Arial" panose="020B0604020202020204" pitchFamily="34" charset="0"/>
                <a:cs typeface="Arial" panose="020B0604020202020204" pitchFamily="34" charset="0"/>
              </a:rPr>
              <a:t> (represented with red) percentage of responses indicating </a:t>
            </a:r>
            <a:r>
              <a:rPr lang="en-US" b="1" dirty="0">
                <a:latin typeface="Arial" panose="020B0604020202020204" pitchFamily="34" charset="0"/>
                <a:cs typeface="Arial" panose="020B0604020202020204" pitchFamily="34" charset="0"/>
              </a:rPr>
              <a:t>Frequent Workplace Hostility</a:t>
            </a:r>
            <a:r>
              <a:rPr lang="en-US" b="0" dirty="0">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dirty="0">
                <a:latin typeface="Arial" panose="020B0604020202020204" pitchFamily="34" charset="0"/>
                <a:cs typeface="Arial" panose="020B0604020202020204" pitchFamily="34" charset="0"/>
              </a:rPr>
              <a:t>Neither favorable nor unfavorable rating </a:t>
            </a:r>
            <a:r>
              <a:rPr lang="en-US" b="0" dirty="0">
                <a:latin typeface="Arial" panose="020B0604020202020204" pitchFamily="34" charset="0"/>
                <a:cs typeface="Arial" panose="020B0604020202020204" pitchFamily="34" charset="0"/>
              </a:rPr>
              <a:t>(represented with yellow) percentage of responses indicating </a:t>
            </a:r>
            <a:r>
              <a:rPr lang="en-US" b="1" dirty="0">
                <a:latin typeface="Arial" panose="020B0604020202020204" pitchFamily="34" charset="0"/>
                <a:cs typeface="Arial" panose="020B0604020202020204" pitchFamily="34" charset="0"/>
              </a:rPr>
              <a:t>Rare Workplace Hostility</a:t>
            </a:r>
            <a:r>
              <a:rPr lang="en-US" b="0" dirty="0">
                <a:latin typeface="Arial" panose="020B0604020202020204" pitchFamily="34" charset="0"/>
                <a:cs typeface="Arial" panose="020B0604020202020204" pitchFamily="34" charset="0"/>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b="1" i="0" dirty="0">
                <a:solidFill>
                  <a:srgbClr val="000000"/>
                </a:solidFill>
                <a:effectLst/>
                <a:latin typeface="Arial" panose="020B0604020202020204" pitchFamily="34" charset="0"/>
                <a:cs typeface="Arial" panose="020B0604020202020204" pitchFamily="34" charset="0"/>
              </a:rPr>
              <a:t>Favorable rating </a:t>
            </a:r>
            <a:r>
              <a:rPr lang="en-US" b="0" i="0" dirty="0">
                <a:solidFill>
                  <a:srgbClr val="000000"/>
                </a:solidFill>
                <a:effectLst/>
                <a:latin typeface="Arial" panose="020B0604020202020204" pitchFamily="34" charset="0"/>
                <a:cs typeface="Arial" panose="020B0604020202020204" pitchFamily="34" charset="0"/>
              </a:rPr>
              <a:t>(represented with green) percentage of responses indicating </a:t>
            </a:r>
            <a:r>
              <a:rPr lang="en-US" b="1" dirty="0">
                <a:latin typeface="Arial" panose="020B0604020202020204" pitchFamily="34" charset="0"/>
                <a:cs typeface="Arial" panose="020B0604020202020204" pitchFamily="34" charset="0"/>
              </a:rPr>
              <a:t>No Workplace Hostility</a:t>
            </a:r>
            <a:r>
              <a:rPr lang="en-US" b="0" dirty="0">
                <a:latin typeface="Arial" panose="020B0604020202020204" pitchFamily="34" charset="0"/>
                <a:cs typeface="Arial" panose="020B0604020202020204" pitchFamily="34" charset="0"/>
              </a:rPr>
              <a:t>.</a:t>
            </a:r>
          </a:p>
          <a:p>
            <a:pPr marL="0" marR="0" lvl="0" indent="0" algn="l" defTabSz="914400">
              <a:lnSpc>
                <a:spcPct val="100000"/>
              </a:lnSpc>
              <a:spcBef>
                <a:spcPts val="0"/>
              </a:spcBef>
              <a:spcAft>
                <a:spcPts val="0"/>
              </a:spcAft>
              <a:buClrTx/>
              <a:buSzTx/>
              <a:buFont typeface="Arial" panose="020B0604020202020204" pitchFamily="34" charset="0"/>
              <a:buNone/>
              <a:tabLst/>
              <a:defRPr/>
            </a:pPr>
            <a:endParaRPr lang="en-US" b="0" dirty="0">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34</a:t>
            </a:fld>
            <a:endParaRPr lang="en-US" dirty="0"/>
          </a:p>
        </p:txBody>
      </p:sp>
    </p:spTree>
    <p:extLst>
      <p:ext uri="{BB962C8B-B14F-4D97-AF65-F5344CB8AC3E}">
        <p14:creationId xmlns:p14="http://schemas.microsoft.com/office/powerpoint/2010/main" val="40632215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35</a:t>
            </a:fld>
            <a:endParaRPr lang="en-US" dirty="0"/>
          </a:p>
        </p:txBody>
      </p:sp>
    </p:spTree>
    <p:extLst>
      <p:ext uri="{BB962C8B-B14F-4D97-AF65-F5344CB8AC3E}">
        <p14:creationId xmlns:p14="http://schemas.microsoft.com/office/powerpoint/2010/main" val="129697045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Share Written Comment </a:t>
            </a:r>
            <a:r>
              <a:rPr lang="en-US" b="1" u="sng" dirty="0"/>
              <a:t>themes</a:t>
            </a:r>
            <a:r>
              <a:rPr lang="en-US" b="1" dirty="0"/>
              <a:t> </a:t>
            </a:r>
            <a:r>
              <a:rPr lang="en-US" b="0" dirty="0"/>
              <a:t>only. Do </a:t>
            </a:r>
            <a:r>
              <a:rPr lang="en-US" b="1" u="sng" dirty="0"/>
              <a:t>not</a:t>
            </a:r>
            <a:r>
              <a:rPr lang="en-US" b="0" dirty="0"/>
              <a:t> share quotes from your Written Comments report.</a:t>
            </a:r>
          </a:p>
          <a:p>
            <a:pPr marL="171450" indent="-171450">
              <a:buFont typeface="Arial" panose="020B0604020202020204" pitchFamily="34" charset="0"/>
              <a:buChar char="•"/>
            </a:pPr>
            <a:r>
              <a:rPr lang="en-US" b="0" dirty="0"/>
              <a:t>DEOCS results are anonymous, however sharing quotes may inadvertently identify individuals. </a:t>
            </a:r>
          </a:p>
          <a:p>
            <a:endParaRPr lang="en-US"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36</a:t>
            </a:fld>
            <a:endParaRPr lang="en-US" dirty="0"/>
          </a:p>
        </p:txBody>
      </p:sp>
    </p:spTree>
    <p:extLst>
      <p:ext uri="{BB962C8B-B14F-4D97-AF65-F5344CB8AC3E}">
        <p14:creationId xmlns:p14="http://schemas.microsoft.com/office/powerpoint/2010/main" val="2065889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Ask attendees for their thoughts about the presentation material. Solicit questions.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i="0" dirty="0">
              <a:solidFill>
                <a:srgbClr val="000000"/>
              </a:solidFill>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39</a:t>
            </a:fld>
            <a:endParaRPr lang="en-US" dirty="0"/>
          </a:p>
        </p:txBody>
      </p:sp>
    </p:spTree>
    <p:extLst>
      <p:ext uri="{BB962C8B-B14F-4D97-AF65-F5344CB8AC3E}">
        <p14:creationId xmlns:p14="http://schemas.microsoft.com/office/powerpoint/2010/main" val="42676739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b="0" dirty="0"/>
              <a:t>Thank the DEOCS team and the briefing attendees.</a:t>
            </a:r>
          </a:p>
          <a:p>
            <a:pPr marL="171450" indent="-171450">
              <a:buFont typeface="Arial" panose="020B0604020202020204" pitchFamily="34" charset="0"/>
              <a:buChar char="•"/>
            </a:pPr>
            <a:r>
              <a:rPr lang="en-US" b="0" dirty="0"/>
              <a:t>Thank DEOCS participants.</a:t>
            </a:r>
          </a:p>
          <a:p>
            <a:pPr marL="171450" indent="-171450">
              <a:buFont typeface="Arial" panose="020B0604020202020204" pitchFamily="34" charset="0"/>
              <a:buChar char="•"/>
            </a:pPr>
            <a:r>
              <a:rPr lang="en-US" b="0" dirty="0"/>
              <a:t>Thank debrief attendees for participation and discussion (if applicable).</a:t>
            </a:r>
          </a:p>
          <a:p>
            <a:endParaRPr lang="en-US"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40</a:t>
            </a:fld>
            <a:endParaRPr lang="en-US" dirty="0"/>
          </a:p>
        </p:txBody>
      </p:sp>
    </p:spTree>
    <p:extLst>
      <p:ext uri="{BB962C8B-B14F-4D97-AF65-F5344CB8AC3E}">
        <p14:creationId xmlns:p14="http://schemas.microsoft.com/office/powerpoint/2010/main" val="29375180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795A4-16EF-AE85-25B4-8FCACB5065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8F657-AA61-1A98-B191-3FAC770AFB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7699C-4310-5D79-76B5-F7127D831C3F}"/>
              </a:ext>
            </a:extLst>
          </p:cNvPr>
          <p:cNvSpPr>
            <a:spLocks noGrp="1"/>
          </p:cNvSpPr>
          <p:nvPr>
            <p:ph type="body" idx="1"/>
          </p:nvPr>
        </p:nvSpPr>
        <p:spPr/>
        <p:txBody>
          <a:bodyPr/>
          <a:lstStyle/>
          <a:p>
            <a:r>
              <a:rPr lang="en-US" sz="1800" b="1" u="sng" dirty="0">
                <a:latin typeface="Arial" panose="020B0604020202020204" pitchFamily="34" charset="0"/>
                <a:cs typeface="Arial" panose="020B0604020202020204" pitchFamily="34" charset="0"/>
              </a:rPr>
              <a:t>Suggested Discussion Points </a:t>
            </a:r>
            <a:endParaRPr lang="en-US" sz="1800" b="0" u="sng" dirty="0">
              <a:latin typeface="Arial" panose="020B0604020202020204" pitchFamily="34" charset="0"/>
              <a:cs typeface="Arial" panose="020B0604020202020204" pitchFamily="34" charset="0"/>
            </a:endParaRPr>
          </a:p>
          <a:p>
            <a:pPr marL="171450" lvl="0" indent="-171450">
              <a:buFont typeface="Arial" panose="020B0604020202020204" pitchFamily="34" charset="0"/>
              <a:buChar char="•"/>
            </a:pPr>
            <a:r>
              <a:rPr lang="en-US" sz="1800" b="0" i="0" dirty="0">
                <a:solidFill>
                  <a:srgbClr val="000000"/>
                </a:solidFill>
                <a:effectLst/>
                <a:latin typeface="Roboto" panose="02000000000000000000" pitchFamily="2" charset="0"/>
              </a:rPr>
              <a:t>Thank unit/organization members for their participation.</a:t>
            </a:r>
          </a:p>
          <a:p>
            <a:pPr marL="171450" lvl="0" indent="-171450">
              <a:buFont typeface="Arial" panose="020B0604020202020204" pitchFamily="34" charset="0"/>
              <a:buChar char="•"/>
            </a:pPr>
            <a:r>
              <a:rPr lang="en-US" sz="1800" b="0" i="0" dirty="0">
                <a:solidFill>
                  <a:srgbClr val="000000"/>
                </a:solidFill>
                <a:effectLst/>
                <a:latin typeface="Roboto" panose="02000000000000000000" pitchFamily="2" charset="0"/>
              </a:rPr>
              <a:t>State the overall response rate for your unit/organization, as well as by subgroup (if applicable).</a:t>
            </a:r>
          </a:p>
          <a:p>
            <a:pPr marL="171450" lvl="0" indent="-171450">
              <a:buFont typeface="Arial" panose="020B0604020202020204" pitchFamily="34" charset="0"/>
              <a:buChar char="•"/>
            </a:pPr>
            <a:r>
              <a:rPr lang="en-US" sz="1800" b="0" i="0" dirty="0">
                <a:solidFill>
                  <a:srgbClr val="000000"/>
                </a:solidFill>
                <a:effectLst/>
                <a:latin typeface="Roboto" panose="02000000000000000000" pitchFamily="2" charset="0"/>
              </a:rPr>
              <a:t>Note that results are more reliable the higher the completion rate, the greater confidence we can have in our DEOCS results.</a:t>
            </a:r>
          </a:p>
          <a:p>
            <a:pPr marL="0" lvl="0" indent="0">
              <a:buFont typeface="Arial" panose="020B0604020202020204" pitchFamily="34" charset="0"/>
              <a:buNone/>
            </a:pPr>
            <a:endParaRPr lang="en-US" sz="1800" b="0" i="0" dirty="0">
              <a:solidFill>
                <a:srgbClr val="000000"/>
              </a:solidFill>
              <a:effectLst/>
              <a:latin typeface="Roboto" panose="02000000000000000000" pitchFamily="2" charset="0"/>
            </a:endParaRPr>
          </a:p>
          <a:p>
            <a:endParaRPr lang="en-US" dirty="0"/>
          </a:p>
        </p:txBody>
      </p:sp>
      <p:sp>
        <p:nvSpPr>
          <p:cNvPr id="4" name="Slide Number Placeholder 3">
            <a:extLst>
              <a:ext uri="{FF2B5EF4-FFF2-40B4-BE49-F238E27FC236}">
                <a16:creationId xmlns:a16="http://schemas.microsoft.com/office/drawing/2014/main" id="{D3FC27CE-397E-9C9A-CD29-FBF8110AAE94}"/>
              </a:ext>
            </a:extLst>
          </p:cNvPr>
          <p:cNvSpPr>
            <a:spLocks noGrp="1"/>
          </p:cNvSpPr>
          <p:nvPr>
            <p:ph type="sldNum" sz="quarter" idx="5"/>
          </p:nvPr>
        </p:nvSpPr>
        <p:spPr/>
        <p:txBody>
          <a:bodyPr/>
          <a:lstStyle/>
          <a:p>
            <a:fld id="{6C080711-4F71-4355-A5E2-361F946D3F72}" type="slidenum">
              <a:rPr lang="en-US" smtClean="0"/>
              <a:t>5</a:t>
            </a:fld>
            <a:endParaRPr lang="en-US" dirty="0"/>
          </a:p>
        </p:txBody>
      </p:sp>
    </p:spTree>
    <p:extLst>
      <p:ext uri="{BB962C8B-B14F-4D97-AF65-F5344CB8AC3E}">
        <p14:creationId xmlns:p14="http://schemas.microsoft.com/office/powerpoint/2010/main" val="5350646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6</a:t>
            </a:fld>
            <a:endParaRPr lang="en-US" dirty="0"/>
          </a:p>
        </p:txBody>
      </p:sp>
    </p:spTree>
    <p:extLst>
      <p:ext uri="{BB962C8B-B14F-4D97-AF65-F5344CB8AC3E}">
        <p14:creationId xmlns:p14="http://schemas.microsoft.com/office/powerpoint/2010/main" val="2919872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7</a:t>
            </a:fld>
            <a:endParaRPr lang="en-US" dirty="0"/>
          </a:p>
        </p:txBody>
      </p:sp>
    </p:spTree>
    <p:extLst>
      <p:ext uri="{BB962C8B-B14F-4D97-AF65-F5344CB8AC3E}">
        <p14:creationId xmlns:p14="http://schemas.microsoft.com/office/powerpoint/2010/main" val="2781108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8</a:t>
            </a:fld>
            <a:endParaRPr lang="en-US" dirty="0"/>
          </a:p>
        </p:txBody>
      </p:sp>
    </p:spTree>
    <p:extLst>
      <p:ext uri="{BB962C8B-B14F-4D97-AF65-F5344CB8AC3E}">
        <p14:creationId xmlns:p14="http://schemas.microsoft.com/office/powerpoint/2010/main" val="3668800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9</a:t>
            </a:fld>
            <a:endParaRPr lang="en-US" dirty="0"/>
          </a:p>
        </p:txBody>
      </p:sp>
    </p:spTree>
    <p:extLst>
      <p:ext uri="{BB962C8B-B14F-4D97-AF65-F5344CB8AC3E}">
        <p14:creationId xmlns:p14="http://schemas.microsoft.com/office/powerpoint/2010/main" val="2794162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latin typeface="Arial" panose="020B0604020202020204" pitchFamily="34" charset="0"/>
                <a:cs typeface="Arial" panose="020B0604020202020204" pitchFamily="34" charset="0"/>
              </a:rPr>
              <a:t>Suggested Discussion Points </a:t>
            </a:r>
            <a:endParaRPr lang="en-US" b="0" u="sng" dirty="0">
              <a:latin typeface="Arial" panose="020B0604020202020204" pitchFamily="34" charset="0"/>
              <a:cs typeface="Arial" panose="020B0604020202020204" pitchFamily="34" charset="0"/>
            </a:endParaRPr>
          </a:p>
          <a:p>
            <a:pPr marL="171450" indent="-171450">
              <a:buFont typeface="Arial" panose="020B0604020202020204" pitchFamily="34" charset="0"/>
              <a:buChar char="•"/>
            </a:pPr>
            <a:r>
              <a:rPr lang="en-US" sz="1200" b="0" i="0" u="none" strike="noStrike" baseline="0" dirty="0">
                <a:solidFill>
                  <a:srgbClr val="FFFFFF"/>
                </a:solidFill>
                <a:latin typeface="Arial" panose="020B0604020202020204" pitchFamily="34" charset="0"/>
                <a:cs typeface="Arial" panose="020B0604020202020204" pitchFamily="34" charset="0"/>
              </a:rPr>
              <a:t>Higher favorable ratings on protective factors are linked to a higher likelihood of positive outcomes, such as improved performance or readiness and higher retention and a lower likelihood of negative outcomes, such as racial/ethnic harassment and discrimination, suicide, sexual harassment, and sexual assault. </a:t>
            </a:r>
            <a:endParaRPr lang="en-US" sz="1200" b="0" i="0" u="none" strike="noStrike" baseline="0" dirty="0">
              <a:solidFill>
                <a:srgbClr val="000000"/>
              </a:solidFill>
              <a:effectLst/>
              <a:latin typeface="Roboto" panose="02000000000000000000" pitchFamily="2" charset="0"/>
              <a:cs typeface="Arial" panose="020B0604020202020204" pitchFamily="34" charset="0"/>
            </a:endParaRPr>
          </a:p>
          <a:p>
            <a:pPr marL="171450" indent="-171450">
              <a:buFont typeface="Arial" panose="020B0604020202020204" pitchFamily="34" charset="0"/>
              <a:buChar char="•"/>
            </a:pPr>
            <a:r>
              <a:rPr lang="en-US" sz="1200" b="0" i="0" u="none" strike="noStrike" baseline="0" dirty="0">
                <a:solidFill>
                  <a:srgbClr val="000000"/>
                </a:solidFill>
                <a:effectLst/>
                <a:latin typeface="Roboto" panose="02000000000000000000" pitchFamily="2" charset="0"/>
                <a:cs typeface="Arial" panose="020B0604020202020204" pitchFamily="34" charset="0"/>
              </a:rPr>
              <a:t>You do </a:t>
            </a:r>
            <a:r>
              <a:rPr lang="en-US" sz="1200" b="1" i="0" u="sng" strike="noStrike" baseline="0" dirty="0">
                <a:solidFill>
                  <a:srgbClr val="000000"/>
                </a:solidFill>
                <a:effectLst/>
                <a:latin typeface="Roboto" panose="02000000000000000000" pitchFamily="2" charset="0"/>
                <a:cs typeface="Arial" panose="020B0604020202020204" pitchFamily="34" charset="0"/>
              </a:rPr>
              <a:t>not</a:t>
            </a:r>
            <a:r>
              <a:rPr lang="en-US" sz="1200" b="0" i="0" u="none" strike="noStrike" baseline="0" dirty="0">
                <a:solidFill>
                  <a:srgbClr val="000000"/>
                </a:solidFill>
                <a:effectLst/>
                <a:latin typeface="Roboto" panose="02000000000000000000" pitchFamily="2" charset="0"/>
                <a:cs typeface="Arial" panose="020B0604020202020204" pitchFamily="34" charset="0"/>
              </a:rPr>
              <a:t> need to present the results for every factor. It’s recommended that you </a:t>
            </a:r>
            <a:r>
              <a:rPr lang="en-US" sz="1200" b="1" i="0" u="sng" strike="noStrike" baseline="0" dirty="0">
                <a:solidFill>
                  <a:srgbClr val="000000"/>
                </a:solidFill>
                <a:effectLst/>
                <a:latin typeface="Roboto" panose="02000000000000000000" pitchFamily="2" charset="0"/>
                <a:cs typeface="Arial" panose="020B0604020202020204" pitchFamily="34" charset="0"/>
              </a:rPr>
              <a:t>select the factors that are most meaningful/relevant for your unit</a:t>
            </a:r>
            <a:r>
              <a:rPr lang="en-US" sz="1200" b="0" i="0" u="none" strike="noStrike" baseline="0" dirty="0">
                <a:solidFill>
                  <a:srgbClr val="000000"/>
                </a:solidFill>
                <a:effectLst/>
                <a:latin typeface="Roboto" panose="02000000000000000000" pitchFamily="2" charset="0"/>
                <a:cs typeface="Arial" panose="020B0604020202020204" pitchFamily="34" charset="0"/>
              </a:rPr>
              <a:t> as determined by your current and/or previous DEOCS results.</a:t>
            </a:r>
            <a:endParaRPr lang="en-US" b="0" i="0" dirty="0">
              <a:solidFill>
                <a:srgbClr val="000000"/>
              </a:solidFill>
              <a:effectLst/>
              <a:latin typeface="Roboto" panose="02000000000000000000" pitchFamily="2"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C080711-4F71-4355-A5E2-361F946D3F72}" type="slidenum">
              <a:rPr lang="en-US" smtClean="0"/>
              <a:t>10</a:t>
            </a:fld>
            <a:endParaRPr lang="en-US" dirty="0"/>
          </a:p>
        </p:txBody>
      </p:sp>
    </p:spTree>
    <p:extLst>
      <p:ext uri="{BB962C8B-B14F-4D97-AF65-F5344CB8AC3E}">
        <p14:creationId xmlns:p14="http://schemas.microsoft.com/office/powerpoint/2010/main" val="13409756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prevention.mil/Climate-Portal/Defense-Climate-Portal-Survey-Resource-Center/"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9_Section Slide Dark Blue">
    <p:bg>
      <p:bgPr>
        <a:solidFill>
          <a:srgbClr val="0C2554"/>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09087D27-6D75-5BE4-BD03-1B686024A491}"/>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9AD6C464-64B4-02DE-3C85-8162EB6B6583}"/>
              </a:ext>
            </a:extLst>
          </p:cNvPr>
          <p:cNvSpPr txBox="1"/>
          <p:nvPr userDrawn="1"/>
        </p:nvSpPr>
        <p:spPr>
          <a:xfrm>
            <a:off x="6381604" y="2181676"/>
            <a:ext cx="3449652" cy="584775"/>
          </a:xfrm>
          <a:prstGeom prst="rect">
            <a:avLst/>
          </a:prstGeom>
          <a:noFill/>
        </p:spPr>
        <p:txBody>
          <a:bodyPr wrap="square">
            <a:spAutoFit/>
          </a:bodyPr>
          <a:lstStyle/>
          <a:p>
            <a:r>
              <a:rPr lang="en-US" sz="3200" b="0" dirty="0">
                <a:solidFill>
                  <a:srgbClr val="FFFFFF"/>
                </a:solidFill>
              </a:rPr>
              <a:t>Unit/Organization</a:t>
            </a:r>
            <a:endParaRPr lang="en-US" sz="3200" dirty="0"/>
          </a:p>
        </p:txBody>
      </p:sp>
      <p:sp>
        <p:nvSpPr>
          <p:cNvPr id="8" name="Rectangle 5">
            <a:extLst>
              <a:ext uri="{FF2B5EF4-FFF2-40B4-BE49-F238E27FC236}">
                <a16:creationId xmlns:a16="http://schemas.microsoft.com/office/drawing/2014/main" id="{CCF33902-13A6-EA06-F2C2-CB1527B0B116}"/>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30" name="TextBox 29">
            <a:extLst>
              <a:ext uri="{FF2B5EF4-FFF2-40B4-BE49-F238E27FC236}">
                <a16:creationId xmlns:a16="http://schemas.microsoft.com/office/drawing/2014/main" id="{108797CE-D3FB-21C7-81A3-B832A24697B0}"/>
              </a:ext>
            </a:extLst>
          </p:cNvPr>
          <p:cNvSpPr txBox="1"/>
          <p:nvPr userDrawn="1"/>
        </p:nvSpPr>
        <p:spPr>
          <a:xfrm>
            <a:off x="876299" y="2120120"/>
            <a:ext cx="8002658" cy="646331"/>
          </a:xfrm>
          <a:prstGeom prst="rect">
            <a:avLst/>
          </a:prstGeom>
          <a:noFill/>
        </p:spPr>
        <p:txBody>
          <a:bodyPr wrap="square" rtlCol="0">
            <a:spAutoFit/>
          </a:bodyPr>
          <a:lstStyle/>
          <a:p>
            <a:pPr algn="l"/>
            <a:r>
              <a:rPr lang="en-US" sz="3600" b="1" dirty="0">
                <a:solidFill>
                  <a:srgbClr val="FFFFFF"/>
                </a:solidFill>
              </a:rPr>
              <a:t>DEOCS Brief Template  |</a:t>
            </a:r>
            <a:endParaRPr lang="en-US" sz="3600" b="0" dirty="0">
              <a:solidFill>
                <a:srgbClr val="FFFFFF"/>
              </a:solidFill>
            </a:endParaRPr>
          </a:p>
        </p:txBody>
      </p:sp>
      <p:sp>
        <p:nvSpPr>
          <p:cNvPr id="35" name="TextBox 34">
            <a:extLst>
              <a:ext uri="{FF2B5EF4-FFF2-40B4-BE49-F238E27FC236}">
                <a16:creationId xmlns:a16="http://schemas.microsoft.com/office/drawing/2014/main" id="{6F437D0F-82EC-34D4-E196-F558772F03AB}"/>
              </a:ext>
            </a:extLst>
          </p:cNvPr>
          <p:cNvSpPr txBox="1"/>
          <p:nvPr userDrawn="1"/>
        </p:nvSpPr>
        <p:spPr>
          <a:xfrm>
            <a:off x="876299" y="3011917"/>
            <a:ext cx="11315701" cy="1569660"/>
          </a:xfrm>
          <a:prstGeom prst="rect">
            <a:avLst/>
          </a:prstGeom>
          <a:noFill/>
        </p:spPr>
        <p:txBody>
          <a:bodyPr wrap="square" rtlCol="0">
            <a:spAutoFit/>
          </a:bodyPr>
          <a:lstStyle/>
          <a:p>
            <a:r>
              <a:rPr lang="en-US" sz="2400" b="0" i="0" dirty="0">
                <a:solidFill>
                  <a:srgbClr val="FFFFFF"/>
                </a:solidFill>
              </a:rPr>
              <a:t>Provided as a resource to assist unit commanders and organizational leaders</a:t>
            </a:r>
          </a:p>
          <a:p>
            <a:r>
              <a:rPr lang="en-US" sz="2400" b="0" i="0" dirty="0">
                <a:solidFill>
                  <a:srgbClr val="FFFFFF"/>
                </a:solidFill>
              </a:rPr>
              <a:t>in sharing their DEOCS results with their personnel.</a:t>
            </a:r>
          </a:p>
          <a:p>
            <a:endParaRPr lang="en-US" sz="2400" b="0" i="0" dirty="0">
              <a:solidFill>
                <a:srgbClr val="FFFFFF"/>
              </a:solidFill>
            </a:endParaRPr>
          </a:p>
          <a:p>
            <a:endParaRPr lang="en-US" sz="2400" b="0" i="0" dirty="0">
              <a:solidFill>
                <a:srgbClr val="FFFFFF"/>
              </a:solidFill>
            </a:endParaRPr>
          </a:p>
        </p:txBody>
      </p:sp>
      <p:sp>
        <p:nvSpPr>
          <p:cNvPr id="17" name="TextBox 16">
            <a:extLst>
              <a:ext uri="{FF2B5EF4-FFF2-40B4-BE49-F238E27FC236}">
                <a16:creationId xmlns:a16="http://schemas.microsoft.com/office/drawing/2014/main" id="{628820C3-AA0A-449D-AAA7-1955D579D671}"/>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latin typeface="Calibri" panose="020F0502020204030204" pitchFamily="34" charset="0"/>
                <a:cs typeface="Calibri" panose="020F0502020204030204" pitchFamily="34" charset="0"/>
              </a:rPr>
              <a:t>Template Tutorial Slide</a:t>
            </a:r>
          </a:p>
          <a:p>
            <a:pPr algn="ctr"/>
            <a:r>
              <a:rPr lang="en-US" b="0" dirty="0">
                <a:solidFill>
                  <a:srgbClr val="FFFF00"/>
                </a:solidFill>
                <a:latin typeface="Calibri" panose="020F0502020204030204" pitchFamily="34" charset="0"/>
                <a:cs typeface="Calibri" panose="020F0502020204030204" pitchFamily="34" charset="0"/>
              </a:rPr>
              <a:t>Delete prior to presenting/distributing.</a:t>
            </a:r>
            <a:endParaRPr lang="en-US" b="1" dirty="0">
              <a:solidFill>
                <a:srgbClr val="FFFF00"/>
              </a:solidFill>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EE3D5DCC-553A-6B76-28F8-562F7E405CA9}"/>
              </a:ext>
            </a:extLst>
          </p:cNvPr>
          <p:cNvSpPr txBox="1"/>
          <p:nvPr userDrawn="1"/>
        </p:nvSpPr>
        <p:spPr>
          <a:xfrm>
            <a:off x="5018700" y="6611779"/>
            <a:ext cx="2153807" cy="246221"/>
          </a:xfrm>
          <a:prstGeom prst="rect">
            <a:avLst/>
          </a:prstGeom>
          <a:noFill/>
        </p:spPr>
        <p:txBody>
          <a:bodyPr wrap="square" rtlCol="0">
            <a:spAutoFit/>
          </a:bodyPr>
          <a:lstStyle/>
          <a:p>
            <a:pPr algn="ctr"/>
            <a:r>
              <a:rPr lang="en-US" sz="1000" b="0" i="0" dirty="0">
                <a:solidFill>
                  <a:srgbClr val="FFFFFF"/>
                </a:solidFill>
              </a:rPr>
              <a:t>Last updated: 07 NOV 2023 </a:t>
            </a:r>
            <a:endParaRPr lang="en-US" sz="1000" b="1" i="0" dirty="0">
              <a:solidFill>
                <a:srgbClr val="FFFFFF"/>
              </a:solidFill>
            </a:endParaRPr>
          </a:p>
        </p:txBody>
      </p:sp>
      <p:pic>
        <p:nvPicPr>
          <p:cNvPr id="4" name="Picture 3" descr="A picture containing schematic&#10;&#10;Description automatically generated">
            <a:extLst>
              <a:ext uri="{FF2B5EF4-FFF2-40B4-BE49-F238E27FC236}">
                <a16:creationId xmlns:a16="http://schemas.microsoft.com/office/drawing/2014/main" id="{7DFB7E68-4954-B2EB-1A6D-686BC82EC62C}"/>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124512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9_Section Slide Dark Blue">
    <p:bg>
      <p:bgPr>
        <a:solidFill>
          <a:srgbClr val="0C255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AAC750-A42F-EFEF-0BC6-CF9B1EBD32E7}"/>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7942706-C794-7D6D-CF8A-C90B8117502B}"/>
              </a:ext>
            </a:extLst>
          </p:cNvPr>
          <p:cNvSpPr txBox="1"/>
          <p:nvPr userDrawn="1"/>
        </p:nvSpPr>
        <p:spPr>
          <a:xfrm>
            <a:off x="837137" y="1895138"/>
            <a:ext cx="10865622" cy="830997"/>
          </a:xfrm>
          <a:prstGeom prst="rect">
            <a:avLst/>
          </a:prstGeom>
          <a:noFill/>
        </p:spPr>
        <p:txBody>
          <a:bodyPr wrap="square" rtlCol="0">
            <a:spAutoFit/>
          </a:bodyPr>
          <a:lstStyle/>
          <a:p>
            <a:r>
              <a:rPr lang="en-US" sz="4800" b="1" dirty="0">
                <a:solidFill>
                  <a:srgbClr val="FFFFFF"/>
                </a:solidFill>
              </a:rPr>
              <a:t> Our Next Steps</a:t>
            </a:r>
          </a:p>
        </p:txBody>
      </p:sp>
      <p:pic>
        <p:nvPicPr>
          <p:cNvPr id="2" name="Picture 1" descr="A picture containing schematic&#10;&#10;Description automatically generated">
            <a:extLst>
              <a:ext uri="{FF2B5EF4-FFF2-40B4-BE49-F238E27FC236}">
                <a16:creationId xmlns:a16="http://schemas.microsoft.com/office/drawing/2014/main" id="{6049AE9F-A704-2815-113F-D48338C8B401}"/>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3633512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3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76299" y="1860607"/>
            <a:ext cx="8415185" cy="830997"/>
          </a:xfrm>
          <a:prstGeom prst="rect">
            <a:avLst/>
          </a:prstGeom>
          <a:noFill/>
        </p:spPr>
        <p:txBody>
          <a:bodyPr wrap="square" rtlCol="0">
            <a:spAutoFit/>
          </a:bodyPr>
          <a:lstStyle/>
          <a:p>
            <a:r>
              <a:rPr lang="en-US" sz="4800" b="1" dirty="0">
                <a:solidFill>
                  <a:srgbClr val="FFFFFF"/>
                </a:solidFill>
              </a:rPr>
              <a:t>Our Strengths  |  </a:t>
            </a:r>
            <a:r>
              <a:rPr lang="en-US" sz="4800" b="0" dirty="0">
                <a:solidFill>
                  <a:srgbClr val="FFFFFF"/>
                </a:solidFill>
              </a:rPr>
              <a:t>Overview</a:t>
            </a: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hematic&#10;&#10;Description automatically generated">
            <a:extLst>
              <a:ext uri="{FF2B5EF4-FFF2-40B4-BE49-F238E27FC236}">
                <a16:creationId xmlns:a16="http://schemas.microsoft.com/office/drawing/2014/main" id="{6062027B-5179-EAEC-9066-81B4A78BE658}"/>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35019706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76299" y="1860607"/>
            <a:ext cx="9585416" cy="830997"/>
          </a:xfrm>
          <a:prstGeom prst="rect">
            <a:avLst/>
          </a:prstGeom>
          <a:noFill/>
        </p:spPr>
        <p:txBody>
          <a:bodyPr wrap="square" rtlCol="0">
            <a:spAutoFit/>
          </a:bodyPr>
          <a:lstStyle/>
          <a:p>
            <a:r>
              <a:rPr lang="en-US" sz="4800" b="1" dirty="0">
                <a:solidFill>
                  <a:srgbClr val="FFFFFF"/>
                </a:solidFill>
              </a:rPr>
              <a:t>Our Challenges  |  </a:t>
            </a:r>
            <a:r>
              <a:rPr lang="en-US" sz="4800" b="0" dirty="0">
                <a:solidFill>
                  <a:srgbClr val="FFFFFF"/>
                </a:solidFill>
              </a:rPr>
              <a:t>Overview</a:t>
            </a: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hematic&#10;&#10;Description automatically generated">
            <a:extLst>
              <a:ext uri="{FF2B5EF4-FFF2-40B4-BE49-F238E27FC236}">
                <a16:creationId xmlns:a16="http://schemas.microsoft.com/office/drawing/2014/main" id="{263E6BF8-F19E-1213-F447-4E2978DBF5D9}"/>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2543973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Section Slide Dark Blue">
    <p:bg>
      <p:bgPr>
        <a:solidFill>
          <a:srgbClr val="0C255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6A29554-56AC-4F3B-F6DD-4EBBAD99595F}"/>
              </a:ext>
            </a:extLst>
          </p:cNvPr>
          <p:cNvSpPr txBox="1"/>
          <p:nvPr userDrawn="1"/>
        </p:nvSpPr>
        <p:spPr>
          <a:xfrm>
            <a:off x="876299" y="1860607"/>
            <a:ext cx="6985832" cy="830997"/>
          </a:xfrm>
          <a:prstGeom prst="rect">
            <a:avLst/>
          </a:prstGeom>
          <a:noFill/>
        </p:spPr>
        <p:txBody>
          <a:bodyPr wrap="square" rtlCol="0">
            <a:spAutoFit/>
          </a:bodyPr>
          <a:lstStyle/>
          <a:p>
            <a:r>
              <a:rPr lang="en-US" sz="4800" b="1" dirty="0">
                <a:solidFill>
                  <a:srgbClr val="FFFFFF"/>
                </a:solidFill>
              </a:rPr>
              <a:t>Discussion</a:t>
            </a:r>
          </a:p>
        </p:txBody>
      </p:sp>
      <p:pic>
        <p:nvPicPr>
          <p:cNvPr id="2" name="Picture 1" descr="A picture containing schematic&#10;&#10;Description automatically generated">
            <a:extLst>
              <a:ext uri="{FF2B5EF4-FFF2-40B4-BE49-F238E27FC236}">
                <a16:creationId xmlns:a16="http://schemas.microsoft.com/office/drawing/2014/main" id="{775337A0-01D4-73F3-778F-8E93A89B55B3}"/>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40523417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7_Section Slide Dark Blue">
    <p:bg>
      <p:bgPr>
        <a:solidFill>
          <a:srgbClr val="0C255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6A29554-56AC-4F3B-F6DD-4EBBAD99595F}"/>
              </a:ext>
            </a:extLst>
          </p:cNvPr>
          <p:cNvSpPr txBox="1"/>
          <p:nvPr userDrawn="1"/>
        </p:nvSpPr>
        <p:spPr>
          <a:xfrm>
            <a:off x="876299" y="1860607"/>
            <a:ext cx="6985832" cy="830997"/>
          </a:xfrm>
          <a:prstGeom prst="rect">
            <a:avLst/>
          </a:prstGeom>
          <a:noFill/>
        </p:spPr>
        <p:txBody>
          <a:bodyPr wrap="square" rtlCol="0">
            <a:spAutoFit/>
          </a:bodyPr>
          <a:lstStyle/>
          <a:p>
            <a:r>
              <a:rPr lang="en-US" sz="4800" b="1" dirty="0">
                <a:solidFill>
                  <a:srgbClr val="FFFFFF"/>
                </a:solidFill>
              </a:rPr>
              <a:t>Thank you</a:t>
            </a:r>
          </a:p>
        </p:txBody>
      </p:sp>
      <p:pic>
        <p:nvPicPr>
          <p:cNvPr id="2" name="Picture 1" descr="A picture containing schematic&#10;&#10;Description automatically generated">
            <a:extLst>
              <a:ext uri="{FF2B5EF4-FFF2-40B4-BE49-F238E27FC236}">
                <a16:creationId xmlns:a16="http://schemas.microsoft.com/office/drawing/2014/main" id="{F599E621-F75C-5AB5-B04A-49CCF4B6D932}"/>
              </a:ext>
            </a:extLst>
          </p:cNvPr>
          <p:cNvPicPr>
            <a:picLocks noChangeAspect="1"/>
          </p:cNvPicPr>
          <p:nvPr userDrawn="1"/>
        </p:nvPicPr>
        <p:blipFill>
          <a:blip r:embed="rId2"/>
          <a:stretch>
            <a:fillRect/>
          </a:stretch>
        </p:blipFill>
        <p:spPr>
          <a:xfrm>
            <a:off x="9221638" y="5997273"/>
            <a:ext cx="2727706" cy="860727"/>
          </a:xfrm>
          <a:prstGeom prst="rect">
            <a:avLst/>
          </a:prstGeom>
        </p:spPr>
      </p:pic>
      <p:sp>
        <p:nvSpPr>
          <p:cNvPr id="3" name="TextBox 2">
            <a:extLst>
              <a:ext uri="{FF2B5EF4-FFF2-40B4-BE49-F238E27FC236}">
                <a16:creationId xmlns:a16="http://schemas.microsoft.com/office/drawing/2014/main" id="{ED2C58F2-AE34-1067-6464-57AB12E68CF2}"/>
              </a:ext>
            </a:extLst>
          </p:cNvPr>
          <p:cNvSpPr txBox="1"/>
          <p:nvPr userDrawn="1"/>
        </p:nvSpPr>
        <p:spPr>
          <a:xfrm>
            <a:off x="10185964" y="203244"/>
            <a:ext cx="1846810" cy="1200329"/>
          </a:xfrm>
          <a:prstGeom prst="rect">
            <a:avLst/>
          </a:prstGeom>
          <a:noFill/>
        </p:spPr>
        <p:txBody>
          <a:bodyPr wrap="square" rtlCol="0">
            <a:spAutoFit/>
          </a:bodyPr>
          <a:lstStyle/>
          <a:p>
            <a:pPr algn="ctr"/>
            <a:r>
              <a:rPr lang="en-US" dirty="0">
                <a:solidFill>
                  <a:schemeClr val="bg1"/>
                </a:solidFill>
              </a:rPr>
              <a:t>Insert unit or organizational logo/photo about here</a:t>
            </a:r>
          </a:p>
        </p:txBody>
      </p:sp>
    </p:spTree>
    <p:extLst>
      <p:ext uri="{BB962C8B-B14F-4D97-AF65-F5344CB8AC3E}">
        <p14:creationId xmlns:p14="http://schemas.microsoft.com/office/powerpoint/2010/main" val="5789697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8_Content, Two Column w/ Icons_op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98A1C9-E720-4AC7-DA10-DE2FD059C5B2}"/>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855AE172-5EF2-BE0D-1309-DB9626D79722}"/>
              </a:ext>
            </a:extLst>
          </p:cNvPr>
          <p:cNvGrpSpPr/>
          <p:nvPr userDrawn="1"/>
        </p:nvGrpSpPr>
        <p:grpSpPr>
          <a:xfrm>
            <a:off x="842268" y="5787672"/>
            <a:ext cx="5203915" cy="351261"/>
            <a:chOff x="-139483" y="5989415"/>
            <a:chExt cx="5203915" cy="520263"/>
          </a:xfrm>
          <a:solidFill>
            <a:schemeClr val="accent2"/>
          </a:solidFill>
        </p:grpSpPr>
        <p:sp>
          <p:nvSpPr>
            <p:cNvPr id="7" name="Rectangle 1">
              <a:extLst>
                <a:ext uri="{FF2B5EF4-FFF2-40B4-BE49-F238E27FC236}">
                  <a16:creationId xmlns:a16="http://schemas.microsoft.com/office/drawing/2014/main" id="{EE50EF7A-31C0-207A-A1F8-8B04119AB960}"/>
                </a:ext>
              </a:extLst>
            </p:cNvPr>
            <p:cNvSpPr/>
            <p:nvPr userDrawn="1"/>
          </p:nvSpPr>
          <p:spPr>
            <a:xfrm rot="16200000">
              <a:off x="2010639" y="3839293"/>
              <a:ext cx="520263" cy="4820508"/>
            </a:xfrm>
            <a:custGeom>
              <a:avLst/>
              <a:gdLst>
                <a:gd name="connsiteX0" fmla="*/ 0 w 504497"/>
                <a:gd name="connsiteY0" fmla="*/ 0 h 3689131"/>
                <a:gd name="connsiteX1" fmla="*/ 504497 w 504497"/>
                <a:gd name="connsiteY1" fmla="*/ 0 h 3689131"/>
                <a:gd name="connsiteX2" fmla="*/ 504497 w 504497"/>
                <a:gd name="connsiteY2" fmla="*/ 3689131 h 3689131"/>
                <a:gd name="connsiteX3" fmla="*/ 0 w 504497"/>
                <a:gd name="connsiteY3" fmla="*/ 3689131 h 3689131"/>
                <a:gd name="connsiteX4" fmla="*/ 0 w 504497"/>
                <a:gd name="connsiteY4" fmla="*/ 0 h 3689131"/>
                <a:gd name="connsiteX0" fmla="*/ 0 w 520263"/>
                <a:gd name="connsiteY0" fmla="*/ 0 h 3689131"/>
                <a:gd name="connsiteX1" fmla="*/ 504497 w 520263"/>
                <a:gd name="connsiteY1" fmla="*/ 0 h 3689131"/>
                <a:gd name="connsiteX2" fmla="*/ 520263 w 520263"/>
                <a:gd name="connsiteY2" fmla="*/ 3294993 h 3689131"/>
                <a:gd name="connsiteX3" fmla="*/ 0 w 520263"/>
                <a:gd name="connsiteY3" fmla="*/ 3689131 h 3689131"/>
                <a:gd name="connsiteX4" fmla="*/ 0 w 520263"/>
                <a:gd name="connsiteY4" fmla="*/ 0 h 368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63" h="3689131">
                  <a:moveTo>
                    <a:pt x="0" y="0"/>
                  </a:moveTo>
                  <a:lnTo>
                    <a:pt x="504497" y="0"/>
                  </a:lnTo>
                  <a:cubicBezTo>
                    <a:pt x="509752" y="1098331"/>
                    <a:pt x="515008" y="2196662"/>
                    <a:pt x="520263" y="3294993"/>
                  </a:cubicBezTo>
                  <a:lnTo>
                    <a:pt x="0" y="36891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2">
              <a:extLst>
                <a:ext uri="{FF2B5EF4-FFF2-40B4-BE49-F238E27FC236}">
                  <a16:creationId xmlns:a16="http://schemas.microsoft.com/office/drawing/2014/main" id="{422EFAC4-FB00-E558-2A03-03D49118F32A}"/>
                </a:ext>
              </a:extLst>
            </p:cNvPr>
            <p:cNvSpPr/>
            <p:nvPr userDrawn="1"/>
          </p:nvSpPr>
          <p:spPr>
            <a:xfrm rot="16200000">
              <a:off x="4403724" y="5847250"/>
              <a:ext cx="513015" cy="808400"/>
            </a:xfrm>
            <a:custGeom>
              <a:avLst/>
              <a:gdLst>
                <a:gd name="connsiteX0" fmla="*/ 0 w 530198"/>
                <a:gd name="connsiteY0" fmla="*/ 0 h 222837"/>
                <a:gd name="connsiteX1" fmla="*/ 530198 w 530198"/>
                <a:gd name="connsiteY1" fmla="*/ 0 h 222837"/>
                <a:gd name="connsiteX2" fmla="*/ 530198 w 530198"/>
                <a:gd name="connsiteY2" fmla="*/ 222837 h 222837"/>
                <a:gd name="connsiteX3" fmla="*/ 0 w 530198"/>
                <a:gd name="connsiteY3" fmla="*/ 222837 h 222837"/>
                <a:gd name="connsiteX4" fmla="*/ 0 w 530198"/>
                <a:gd name="connsiteY4" fmla="*/ 0 h 222837"/>
                <a:gd name="connsiteX0" fmla="*/ 0 w 545566"/>
                <a:gd name="connsiteY0" fmla="*/ 399570 h 622407"/>
                <a:gd name="connsiteX1" fmla="*/ 545566 w 545566"/>
                <a:gd name="connsiteY1" fmla="*/ 0 h 622407"/>
                <a:gd name="connsiteX2" fmla="*/ 530198 w 545566"/>
                <a:gd name="connsiteY2" fmla="*/ 622407 h 622407"/>
                <a:gd name="connsiteX3" fmla="*/ 0 w 545566"/>
                <a:gd name="connsiteY3" fmla="*/ 622407 h 622407"/>
                <a:gd name="connsiteX4" fmla="*/ 0 w 545566"/>
                <a:gd name="connsiteY4" fmla="*/ 399570 h 622407"/>
                <a:gd name="connsiteX0" fmla="*/ 0 w 530198"/>
                <a:gd name="connsiteY0" fmla="*/ 384202 h 607039"/>
                <a:gd name="connsiteX1" fmla="*/ 522514 w 530198"/>
                <a:gd name="connsiteY1" fmla="*/ 0 h 607039"/>
                <a:gd name="connsiteX2" fmla="*/ 530198 w 530198"/>
                <a:gd name="connsiteY2" fmla="*/ 607039 h 607039"/>
                <a:gd name="connsiteX3" fmla="*/ 0 w 530198"/>
                <a:gd name="connsiteY3" fmla="*/ 607039 h 607039"/>
                <a:gd name="connsiteX4" fmla="*/ 0 w 530198"/>
                <a:gd name="connsiteY4" fmla="*/ 384202 h 607039"/>
                <a:gd name="connsiteX0" fmla="*/ 0 w 530198"/>
                <a:gd name="connsiteY0" fmla="*/ 393727 h 616564"/>
                <a:gd name="connsiteX1" fmla="*/ 525689 w 530198"/>
                <a:gd name="connsiteY1" fmla="*/ 0 h 616564"/>
                <a:gd name="connsiteX2" fmla="*/ 530198 w 530198"/>
                <a:gd name="connsiteY2" fmla="*/ 616564 h 616564"/>
                <a:gd name="connsiteX3" fmla="*/ 0 w 530198"/>
                <a:gd name="connsiteY3" fmla="*/ 616564 h 616564"/>
                <a:gd name="connsiteX4" fmla="*/ 0 w 530198"/>
                <a:gd name="connsiteY4" fmla="*/ 393727 h 616564"/>
                <a:gd name="connsiteX0" fmla="*/ 0 w 526237"/>
                <a:gd name="connsiteY0" fmla="*/ 393727 h 616564"/>
                <a:gd name="connsiteX1" fmla="*/ 525689 w 526237"/>
                <a:gd name="connsiteY1" fmla="*/ 0 h 616564"/>
                <a:gd name="connsiteX2" fmla="*/ 523424 w 526237"/>
                <a:gd name="connsiteY2" fmla="*/ 230484 h 616564"/>
                <a:gd name="connsiteX3" fmla="*/ 0 w 526237"/>
                <a:gd name="connsiteY3" fmla="*/ 616564 h 616564"/>
                <a:gd name="connsiteX4" fmla="*/ 0 w 526237"/>
                <a:gd name="connsiteY4" fmla="*/ 393727 h 616564"/>
                <a:gd name="connsiteX0" fmla="*/ 0 w 526811"/>
                <a:gd name="connsiteY0" fmla="*/ 393727 h 616564"/>
                <a:gd name="connsiteX1" fmla="*/ 525689 w 526811"/>
                <a:gd name="connsiteY1" fmla="*/ 0 h 616564"/>
                <a:gd name="connsiteX2" fmla="*/ 526811 w 526811"/>
                <a:gd name="connsiteY2" fmla="*/ 230484 h 616564"/>
                <a:gd name="connsiteX3" fmla="*/ 0 w 526811"/>
                <a:gd name="connsiteY3" fmla="*/ 616564 h 616564"/>
                <a:gd name="connsiteX4" fmla="*/ 0 w 526811"/>
                <a:gd name="connsiteY4" fmla="*/ 393727 h 616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11" h="616564">
                  <a:moveTo>
                    <a:pt x="0" y="393727"/>
                  </a:moveTo>
                  <a:lnTo>
                    <a:pt x="525689" y="0"/>
                  </a:lnTo>
                  <a:cubicBezTo>
                    <a:pt x="528250" y="202346"/>
                    <a:pt x="524250" y="28138"/>
                    <a:pt x="526811" y="230484"/>
                  </a:cubicBezTo>
                  <a:lnTo>
                    <a:pt x="0" y="616564"/>
                  </a:lnTo>
                  <a:lnTo>
                    <a:pt x="0" y="3937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sp>
        <p:nvSpPr>
          <p:cNvPr id="9" name="Text Placeholder 15">
            <a:extLst>
              <a:ext uri="{FF2B5EF4-FFF2-40B4-BE49-F238E27FC236}">
                <a16:creationId xmlns:a16="http://schemas.microsoft.com/office/drawing/2014/main" id="{A82FE828-0BCB-5E4D-7323-8F10839FE445}"/>
              </a:ext>
            </a:extLst>
          </p:cNvPr>
          <p:cNvSpPr>
            <a:spLocks noGrp="1"/>
          </p:cNvSpPr>
          <p:nvPr>
            <p:ph type="body" sz="quarter" idx="12" hasCustomPrompt="1"/>
          </p:nvPr>
        </p:nvSpPr>
        <p:spPr>
          <a:xfrm>
            <a:off x="2588207" y="5802950"/>
            <a:ext cx="2194560" cy="338328"/>
          </a:xfrm>
          <a:prstGeom prst="rect">
            <a:avLst/>
          </a:prstGeom>
        </p:spPr>
        <p:txBody>
          <a:bodyPr anchor="b" anchorCtr="0">
            <a:normAutofit/>
          </a:bodyPr>
          <a:lstStyle>
            <a:lvl1pPr marL="0" indent="0">
              <a:buFont typeface="Wingdings" panose="05000000000000000000" pitchFamily="2" charset="2"/>
              <a:buNone/>
              <a:defRPr sz="1600" b="0">
                <a:solidFill>
                  <a:schemeClr val="bg1"/>
                </a:solidFill>
              </a:defRPr>
            </a:lvl1pPr>
          </a:lstStyle>
          <a:p>
            <a:pPr lvl="0"/>
            <a:r>
              <a:rPr lang="en-US"/>
              <a:t>Click to enter dates.</a:t>
            </a:r>
          </a:p>
        </p:txBody>
      </p:sp>
      <p:sp>
        <p:nvSpPr>
          <p:cNvPr id="14" name="TextBox 13">
            <a:extLst>
              <a:ext uri="{FF2B5EF4-FFF2-40B4-BE49-F238E27FC236}">
                <a16:creationId xmlns:a16="http://schemas.microsoft.com/office/drawing/2014/main" id="{358AB3C8-A2F3-FDBC-E228-88FF264D568F}"/>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DEOCS Participation</a:t>
            </a:r>
          </a:p>
        </p:txBody>
      </p:sp>
      <p:sp>
        <p:nvSpPr>
          <p:cNvPr id="19" name="TextBox 18">
            <a:extLst>
              <a:ext uri="{FF2B5EF4-FFF2-40B4-BE49-F238E27FC236}">
                <a16:creationId xmlns:a16="http://schemas.microsoft.com/office/drawing/2014/main" id="{22A7B470-3BE8-898E-19E0-0DF0344F113B}"/>
              </a:ext>
            </a:extLst>
          </p:cNvPr>
          <p:cNvSpPr txBox="1"/>
          <p:nvPr userDrawn="1"/>
        </p:nvSpPr>
        <p:spPr>
          <a:xfrm>
            <a:off x="2445190" y="2828835"/>
            <a:ext cx="730161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Response Rate chart and table from the DEOCS Survey Results PDF Report or Interactive Dashboard. </a:t>
            </a:r>
            <a:r>
              <a:rPr lang="en-US" dirty="0">
                <a:solidFill>
                  <a:schemeClr val="tx1">
                    <a:lumMod val="50000"/>
                    <a:lumOff val="50000"/>
                  </a:schemeClr>
                </a:solidFill>
                <a:latin typeface="Arial" panose="020B0604020202020204" pitchFamily="34" charset="0"/>
                <a:cs typeface="Arial" panose="020B0604020202020204" pitchFamily="34" charset="0"/>
              </a:rPr>
              <a:t>You can hold the Windows + Shift + S keys to open the screenshot/snipping tool. Paste image over this text. Consider including historical rates if available.</a:t>
            </a:r>
          </a:p>
        </p:txBody>
      </p:sp>
      <p:sp>
        <p:nvSpPr>
          <p:cNvPr id="11" name="TextBox 10">
            <a:extLst>
              <a:ext uri="{FF2B5EF4-FFF2-40B4-BE49-F238E27FC236}">
                <a16:creationId xmlns:a16="http://schemas.microsoft.com/office/drawing/2014/main" id="{DC644F27-E3EF-42EC-36F2-2FFD4D273116}"/>
              </a:ext>
            </a:extLst>
          </p:cNvPr>
          <p:cNvSpPr txBox="1"/>
          <p:nvPr userDrawn="1"/>
        </p:nvSpPr>
        <p:spPr>
          <a:xfrm>
            <a:off x="847247" y="5802950"/>
            <a:ext cx="1920240" cy="338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Arial" panose="020B0604020202020204" pitchFamily="34" charset="0"/>
                <a:ea typeface="+mn-ea"/>
                <a:cs typeface="Arial" panose="020B0604020202020204" pitchFamily="34" charset="0"/>
              </a:rPr>
              <a:t>Survey start/end:</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8074770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Content Slide | Image, Graphic, Table_op2">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BF430B-9202-EC22-1608-69D987473C2D}"/>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A5F60F4-80D8-FEE0-1DFC-79BED1D17709}"/>
              </a:ext>
            </a:extLst>
          </p:cNvPr>
          <p:cNvSpPr txBox="1"/>
          <p:nvPr userDrawn="1"/>
        </p:nvSpPr>
        <p:spPr>
          <a:xfrm>
            <a:off x="331298" y="1680549"/>
            <a:ext cx="11528611" cy="449353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400"/>
              </a:spcAft>
              <a:buClrTx/>
              <a:buSzTx/>
              <a:buFont typeface="Wingdings" panose="05000000000000000000" pitchFamily="2" charset="2"/>
              <a:buNone/>
              <a:tabLst/>
              <a:defRPr/>
            </a:pPr>
            <a:r>
              <a:rPr lang="en-US" sz="1600" b="0" i="0" dirty="0">
                <a:latin typeface="Arial" panose="020B0604020202020204" pitchFamily="34" charset="0"/>
                <a:cs typeface="Arial" panose="020B0604020202020204" pitchFamily="34" charset="0"/>
              </a:rPr>
              <a:t>The DEOCS Unit/Organization Brief </a:t>
            </a:r>
            <a:r>
              <a:rPr lang="en-US" sz="1600" b="0" i="0" dirty="0">
                <a:solidFill>
                  <a:schemeClr val="tx1"/>
                </a:solidFill>
                <a:latin typeface="Arial" panose="020B0604020202020204" pitchFamily="34" charset="0"/>
                <a:cs typeface="Arial" panose="020B0604020202020204" pitchFamily="34" charset="0"/>
              </a:rPr>
              <a:t>Te</a:t>
            </a:r>
            <a:r>
              <a:rPr lang="en-US" sz="1600" b="0" i="0" dirty="0">
                <a:latin typeface="Arial" panose="020B0604020202020204" pitchFamily="34" charset="0"/>
                <a:cs typeface="Arial" panose="020B0604020202020204" pitchFamily="34" charset="0"/>
              </a:rPr>
              <a:t>mplate is provided for unit commanders and organizational leaders conducting a DEOCS as part of a Command Climate Assessment. You can use it to help design a presentation for your DEOCS results. When using this template, please refer to the following guidelines:</a:t>
            </a:r>
            <a:endParaRPr lang="en-US" sz="1200" b="0" i="0" dirty="0">
              <a:latin typeface="Arial" panose="020B0604020202020204" pitchFamily="34" charset="0"/>
              <a:cs typeface="Arial" panose="020B0604020202020204" pitchFamily="34" charset="0"/>
            </a:endParaRP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b="0" i="0" dirty="0">
                <a:solidFill>
                  <a:schemeClr val="tx1"/>
                </a:solidFill>
                <a:latin typeface="Arial" panose="020B0604020202020204" pitchFamily="34" charset="0"/>
                <a:cs typeface="Arial" panose="020B0604020202020204" pitchFamily="34" charset="0"/>
              </a:rPr>
              <a:t>As per DoDI 6400.11, prior to presenting DEOCS results to your unit/organization, meet with </a:t>
            </a:r>
            <a:r>
              <a:rPr lang="en-US" sz="1600" b="1" i="0" dirty="0">
                <a:solidFill>
                  <a:schemeClr val="tx1"/>
                </a:solidFill>
                <a:latin typeface="Arial" panose="020B0604020202020204" pitchFamily="34" charset="0"/>
                <a:cs typeface="Arial" panose="020B0604020202020204" pitchFamily="34" charset="0"/>
              </a:rPr>
              <a:t>Integrated Primary Prevention Workforce (IPPW)</a:t>
            </a:r>
            <a:r>
              <a:rPr lang="en-US" sz="1600" b="0" i="0" dirty="0">
                <a:solidFill>
                  <a:schemeClr val="tx1"/>
                </a:solidFill>
                <a:latin typeface="Arial" panose="020B0604020202020204" pitchFamily="34" charset="0"/>
                <a:cs typeface="Arial" panose="020B0604020202020204" pitchFamily="34" charset="0"/>
              </a:rPr>
              <a:t> personnel to assist with interpreting the results and discuss other relevant information. </a:t>
            </a:r>
            <a:endParaRPr lang="en-US" sz="1600" b="0" i="0" dirty="0">
              <a:latin typeface="Arial" panose="020B0604020202020204" pitchFamily="34" charset="0"/>
              <a:cs typeface="Arial" panose="020B0604020202020204" pitchFamily="34" charset="0"/>
            </a:endParaRP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Most slides are editable and allow you to insert your unit’s/organization’s own information in the place of placeholder content and/or instructions. </a:t>
            </a: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This is intended to be a helpful tool. You are free to deviate from the guidance provided as you feel is appropriate. </a:t>
            </a: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Not all slides may be necessary for/applicable to every unit, organization, or Service component.</a:t>
            </a:r>
            <a:endParaRPr lang="en-US" sz="1600" b="0" i="0" dirty="0">
              <a:latin typeface="Arial" panose="020B0604020202020204" pitchFamily="34" charset="0"/>
              <a:cs typeface="Arial" panose="020B0604020202020204" pitchFamily="34" charset="0"/>
            </a:endParaRPr>
          </a:p>
          <a:p>
            <a:pPr marL="685800" indent="-284163">
              <a:lnSpc>
                <a:spcPct val="100000"/>
              </a:lnSpc>
              <a:spcBef>
                <a:spcPts val="0"/>
              </a:spcBef>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The logical ordering of slides may also differ across units, organizations, and Services.</a:t>
            </a: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Please consult/incorporate any Service-specific requirements for briefing your DEOCS results.</a:t>
            </a:r>
          </a:p>
          <a:p>
            <a:pPr marL="685800" indent="-284163">
              <a:lnSpc>
                <a:spcPct val="100000"/>
              </a:lnSpc>
              <a:spcBef>
                <a:spcPts val="0"/>
              </a:spcBef>
              <a:spcAft>
                <a:spcPts val="400"/>
              </a:spcAft>
              <a:buFont typeface="Arial" panose="020B0604020202020204" pitchFamily="34" charset="0"/>
              <a:buChar char="•"/>
            </a:pPr>
            <a:r>
              <a:rPr lang="en-US" sz="1600" dirty="0">
                <a:latin typeface="Arial" panose="020B0604020202020204" pitchFamily="34" charset="0"/>
                <a:cs typeface="Arial" panose="020B0604020202020204" pitchFamily="34" charset="0"/>
              </a:rPr>
              <a:t>Include the Factor Rating Alert icon      on slides for factors flagged in your report.      </a:t>
            </a:r>
            <a:endParaRPr lang="en-US" sz="1600" dirty="0">
              <a:highlight>
                <a:srgbClr val="FFFF00"/>
              </a:highlight>
              <a:latin typeface="Arial" panose="020B0604020202020204" pitchFamily="34" charset="0"/>
              <a:cs typeface="Arial" panose="020B0604020202020204" pitchFamily="34" charset="0"/>
            </a:endParaRPr>
          </a:p>
          <a:p>
            <a:pPr marL="685800" indent="-284163">
              <a:lnSpc>
                <a:spcPct val="100000"/>
              </a:lnSpc>
              <a:spcBef>
                <a:spcPts val="0"/>
              </a:spcBef>
              <a:spcAft>
                <a:spcPts val="400"/>
              </a:spcAft>
              <a:buFont typeface="Arial" panose="020B0604020202020204" pitchFamily="34" charset="0"/>
              <a:buChar char="•"/>
            </a:pPr>
            <a:r>
              <a:rPr lang="en-US" sz="1600" dirty="0">
                <a:solidFill>
                  <a:schemeClr val="tx1"/>
                </a:solidFill>
                <a:latin typeface="Arial" panose="020B0604020202020204" pitchFamily="34" charset="0"/>
                <a:cs typeface="Arial" panose="020B0604020202020204" pitchFamily="34" charset="0"/>
              </a:rPr>
              <a:t>For information regarding interpreting climate factors and/or additional materials to assist with your DEOCS, navigate to </a:t>
            </a:r>
            <a:r>
              <a:rPr lang="en-US" sz="1600" dirty="0">
                <a:solidFill>
                  <a:schemeClr val="tx1"/>
                </a:solidFill>
                <a:latin typeface="Arial" panose="020B0604020202020204" pitchFamily="34" charset="0"/>
                <a:cs typeface="Arial" panose="020B0604020202020204" pitchFamily="34" charset="0"/>
                <a:hlinkClick r:id="rId2"/>
              </a:rPr>
              <a:t>https://www.prevention.mil/Climate-Portal/Defense-Climate-Portal-Survey-Resource-Center/</a:t>
            </a:r>
            <a:endParaRPr lang="en-US" sz="1600" dirty="0">
              <a:solidFill>
                <a:schemeClr val="tx1"/>
              </a:solidFill>
              <a:latin typeface="Arial" panose="020B0604020202020204" pitchFamily="34" charset="0"/>
              <a:cs typeface="Arial" panose="020B0604020202020204" pitchFamily="34" charset="0"/>
            </a:endParaRPr>
          </a:p>
          <a:p>
            <a:pPr marL="685800" marR="0" lvl="0" indent="-284163"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en-US" sz="1600" b="0" i="0" dirty="0">
                <a:solidFill>
                  <a:srgbClr val="000000"/>
                </a:solidFill>
                <a:effectLst/>
                <a:latin typeface="Arial" panose="020B0604020202020204" pitchFamily="34" charset="0"/>
                <a:cs typeface="Arial" panose="020B0604020202020204" pitchFamily="34" charset="0"/>
              </a:rPr>
              <a:t>If you have questions, feedback or need assistance with this resource, please e-mail the DEOCS User Support Team at DEOCS_Support@forsmarsh.com.</a:t>
            </a:r>
            <a:endParaRPr lang="en-US" sz="1600" b="1" dirty="0">
              <a:solidFill>
                <a:schemeClr val="tx1"/>
              </a:solidFill>
              <a:latin typeface="Arial" panose="020B0604020202020204" pitchFamily="34" charset="0"/>
              <a:cs typeface="Arial" panose="020B0604020202020204" pitchFamily="34" charset="0"/>
            </a:endParaRPr>
          </a:p>
        </p:txBody>
      </p:sp>
      <p:sp>
        <p:nvSpPr>
          <p:cNvPr id="12" name="Rectangle 5">
            <a:extLst>
              <a:ext uri="{FF2B5EF4-FFF2-40B4-BE49-F238E27FC236}">
                <a16:creationId xmlns:a16="http://schemas.microsoft.com/office/drawing/2014/main" id="{705A90A0-273C-1404-C1CC-A335039E8941}"/>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13" name="TextBox 12">
            <a:extLst>
              <a:ext uri="{FF2B5EF4-FFF2-40B4-BE49-F238E27FC236}">
                <a16:creationId xmlns:a16="http://schemas.microsoft.com/office/drawing/2014/main" id="{5E75AF5E-DA4E-6D0E-D4B2-26A2B362028E}"/>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14" name="Rectangle 13">
            <a:extLst>
              <a:ext uri="{FF2B5EF4-FFF2-40B4-BE49-F238E27FC236}">
                <a16:creationId xmlns:a16="http://schemas.microsoft.com/office/drawing/2014/main" id="{262CADAF-98C9-F62C-6C64-87B82E15FB07}"/>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F42346F-36C2-DA50-36A5-83F9BD271596}"/>
              </a:ext>
            </a:extLst>
          </p:cNvPr>
          <p:cNvSpPr txBox="1"/>
          <p:nvPr userDrawn="1"/>
        </p:nvSpPr>
        <p:spPr>
          <a:xfrm>
            <a:off x="746572" y="777240"/>
            <a:ext cx="6095741"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How to Use This Slide Deck</a:t>
            </a:r>
          </a:p>
        </p:txBody>
      </p:sp>
      <p:pic>
        <p:nvPicPr>
          <p:cNvPr id="3" name="Picture 2" descr="Icon&#10;&#10;Description automatically generated">
            <a:extLst>
              <a:ext uri="{FF2B5EF4-FFF2-40B4-BE49-F238E27FC236}">
                <a16:creationId xmlns:a16="http://schemas.microsoft.com/office/drawing/2014/main" id="{AA377586-EFC5-4130-15BC-5626AE4009F0}"/>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91341" y="4702890"/>
            <a:ext cx="309924" cy="309924"/>
          </a:xfrm>
          <a:prstGeom prst="rect">
            <a:avLst/>
          </a:prstGeom>
          <a:noFill/>
          <a:ln>
            <a:noFill/>
          </a:ln>
        </p:spPr>
      </p:pic>
    </p:spTree>
    <p:extLst>
      <p:ext uri="{BB962C8B-B14F-4D97-AF65-F5344CB8AC3E}">
        <p14:creationId xmlns:p14="http://schemas.microsoft.com/office/powerpoint/2010/main" val="16932051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7_Content Slide | Image, Graphic, Table_op2">
    <p:bg>
      <p:bgPr>
        <a:solidFill>
          <a:srgbClr val="FFFFFF"/>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EBF430B-9202-EC22-1608-69D987473C2D}"/>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extBox 1">
            <a:extLst>
              <a:ext uri="{FF2B5EF4-FFF2-40B4-BE49-F238E27FC236}">
                <a16:creationId xmlns:a16="http://schemas.microsoft.com/office/drawing/2014/main" id="{3A5F60F4-80D8-FEE0-1DFC-79BED1D17709}"/>
              </a:ext>
            </a:extLst>
          </p:cNvPr>
          <p:cNvSpPr txBox="1"/>
          <p:nvPr userDrawn="1"/>
        </p:nvSpPr>
        <p:spPr>
          <a:xfrm>
            <a:off x="331298" y="1617816"/>
            <a:ext cx="11528611" cy="47012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600" b="0" i="0" u="none" dirty="0">
                <a:latin typeface="Arial" panose="020B0604020202020204" pitchFamily="34" charset="0"/>
                <a:cs typeface="Arial" panose="020B0604020202020204" pitchFamily="34" charset="0"/>
              </a:rPr>
              <a:t>Share your DEOCS results </a:t>
            </a:r>
            <a:r>
              <a:rPr lang="en-US" sz="1600" b="0" i="0" dirty="0">
                <a:latin typeface="Arial" panose="020B0604020202020204" pitchFamily="34" charset="0"/>
                <a:cs typeface="Arial" panose="020B0604020202020204" pitchFamily="34" charset="0"/>
              </a:rPr>
              <a:t>with your leadership and the members of your unit/organization </a:t>
            </a:r>
            <a:r>
              <a:rPr lang="en-US" sz="1600" b="1" i="0" u="sng" dirty="0">
                <a:latin typeface="Arial" panose="020B0604020202020204" pitchFamily="34" charset="0"/>
                <a:cs typeface="Arial" panose="020B0604020202020204" pitchFamily="34" charset="0"/>
              </a:rPr>
              <a:t>before taking action</a:t>
            </a:r>
            <a:r>
              <a:rPr lang="en-US" sz="1600" b="0" i="0" dirty="0">
                <a:latin typeface="Arial" panose="020B0604020202020204" pitchFamily="34" charset="0"/>
                <a:cs typeface="Arial" panose="020B0604020202020204" pitchFamily="34" charset="0"/>
              </a:rPr>
              <a:t>. Keep in mind that some information presented in your DEOCS results is sensitive and may not be appropriate to share with everyone in your unit. </a:t>
            </a:r>
            <a:r>
              <a:rPr lang="en-US" sz="1600" b="1" i="0" u="sng" dirty="0">
                <a:latin typeface="Arial" panose="020B0604020202020204" pitchFamily="34" charset="0"/>
                <a:cs typeface="Arial" panose="020B0604020202020204" pitchFamily="34" charset="0"/>
              </a:rPr>
              <a:t>Caution and discretion are</a:t>
            </a:r>
            <a:r>
              <a:rPr lang="en-US" sz="1600" b="1" u="sng" dirty="0">
                <a:latin typeface="Arial" panose="020B0604020202020204" pitchFamily="34" charset="0"/>
                <a:cs typeface="Arial" panose="020B0604020202020204" pitchFamily="34" charset="0"/>
              </a:rPr>
              <a:t> strongly urged</a:t>
            </a:r>
            <a:r>
              <a:rPr lang="en-US" sz="1600" b="0" u="none" dirty="0">
                <a:latin typeface="Arial" panose="020B0604020202020204" pitchFamily="34" charset="0"/>
                <a:cs typeface="Arial" panose="020B0604020202020204" pitchFamily="34" charset="0"/>
              </a:rPr>
              <a:t>, as </a:t>
            </a:r>
            <a:r>
              <a:rPr lang="en-US" sz="1600" dirty="0">
                <a:latin typeface="Arial" panose="020B0604020202020204" pitchFamily="34" charset="0"/>
                <a:cs typeface="Arial" panose="020B0604020202020204" pitchFamily="34" charset="0"/>
              </a:rPr>
              <a:t>sharing some results may make individuals identifiable and potentially expose them to unfavorable evaluations or treatment. Sensitive results should be shared privately, in a setting similar to a performance evaluation. </a:t>
            </a:r>
          </a:p>
          <a:p>
            <a:pPr marL="0" marR="0" lvl="0" indent="0" algn="l" defTabSz="914400" rtl="0" eaLnBrk="1" fontAlgn="auto" latinLnBrk="0" hangingPunct="1">
              <a:lnSpc>
                <a:spcPct val="100000"/>
              </a:lnSpc>
              <a:spcBef>
                <a:spcPts val="0"/>
              </a:spcBef>
              <a:spcAft>
                <a:spcPts val="300"/>
              </a:spcAft>
              <a:buClrTx/>
              <a:buSzTx/>
              <a:buFont typeface="Wingdings" panose="05000000000000000000" pitchFamily="2" charset="2"/>
              <a:buNone/>
              <a:tabLst/>
              <a:defRPr/>
            </a:pPr>
            <a:r>
              <a:rPr lang="en-US" sz="1600" dirty="0">
                <a:latin typeface="Arial" panose="020B0604020202020204" pitchFamily="34" charset="0"/>
                <a:cs typeface="Arial" panose="020B0604020202020204" pitchFamily="34" charset="0"/>
              </a:rPr>
              <a:t>It is strongly recommended that the following results </a:t>
            </a:r>
            <a:r>
              <a:rPr lang="en-US" sz="1600" b="1" u="sng" dirty="0">
                <a:latin typeface="Arial" panose="020B0604020202020204" pitchFamily="34" charset="0"/>
                <a:cs typeface="Arial" panose="020B0604020202020204" pitchFamily="34" charset="0"/>
              </a:rPr>
              <a:t>not</a:t>
            </a:r>
            <a:r>
              <a:rPr lang="en-US" sz="1600" dirty="0">
                <a:latin typeface="Arial" panose="020B0604020202020204" pitchFamily="34" charset="0"/>
                <a:cs typeface="Arial" panose="020B0604020202020204" pitchFamily="34" charset="0"/>
              </a:rPr>
              <a:t> be shared in any unit-/organization-wide debriefs: </a:t>
            </a:r>
          </a:p>
          <a:p>
            <a:pPr marL="685800" lvl="1" indent="-228600">
              <a:lnSpc>
                <a:spcPct val="100000"/>
              </a:lnSpc>
              <a:spcBef>
                <a:spcPts val="0"/>
              </a:spcBef>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Leadership Support – Ratings by Paygrade of Immediate Supervisor</a:t>
            </a:r>
          </a:p>
          <a:p>
            <a:pPr marL="685800" lvl="1" indent="-228600">
              <a:lnSpc>
                <a:spcPct val="100000"/>
              </a:lnSpc>
              <a:spcBef>
                <a:spcPts val="0"/>
              </a:spcBef>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Transformational Leadership – Ratings for Senior NCO/SEL</a:t>
            </a:r>
          </a:p>
          <a:p>
            <a:pPr marL="685800" marR="0" lvl="1"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Passive Leadership – Ratings for Senior NCO/SEL</a:t>
            </a:r>
          </a:p>
          <a:p>
            <a:pPr marL="685800" marR="0" lvl="1"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Toxic Leadership – Ratings for Senior NCO/SEL and Ratings by Paygrade of Immediate Supervisor</a:t>
            </a:r>
          </a:p>
          <a:p>
            <a:pPr marL="685800" marR="0" lvl="1"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Any custom questions included in the survey that asked participants to evaluate unique individuals/leaders.</a:t>
            </a:r>
          </a:p>
          <a:p>
            <a:pPr marL="685800" marR="0" lvl="1" indent="-228600" algn="l" defTabSz="914400" rtl="0" eaLnBrk="1" fontAlgn="auto" latinLnBrk="0" hangingPunct="1">
              <a:lnSpc>
                <a:spcPct val="100000"/>
              </a:lnSpc>
              <a:spcBef>
                <a:spcPts val="0"/>
              </a:spcBef>
              <a:spcAft>
                <a:spcPts val="300"/>
              </a:spcAft>
              <a:buClrTx/>
              <a:buSzTx/>
              <a:buFont typeface="Arial" panose="020B0604020202020204" pitchFamily="34" charset="0"/>
              <a:buChar char="•"/>
              <a:tabLst/>
              <a:defRPr/>
            </a:pPr>
            <a:r>
              <a:rPr lang="en-US" sz="1600" dirty="0">
                <a:latin typeface="Arial" panose="020B0604020202020204" pitchFamily="34" charset="0"/>
                <a:cs typeface="Arial" panose="020B0604020202020204" pitchFamily="34" charset="0"/>
              </a:rPr>
              <a:t>Actual comments from your DEOCS written comments report.</a:t>
            </a:r>
          </a:p>
          <a:p>
            <a:pPr marL="0" indent="0">
              <a:lnSpc>
                <a:spcPct val="100000"/>
              </a:lnSpc>
              <a:spcBef>
                <a:spcPts val="0"/>
              </a:spcBef>
              <a:spcAft>
                <a:spcPts val="300"/>
              </a:spcAft>
              <a:buFont typeface="Arial" panose="020B0604020202020204" pitchFamily="34" charset="0"/>
              <a:buNone/>
            </a:pPr>
            <a:r>
              <a:rPr lang="en-US" sz="1600" dirty="0">
                <a:latin typeface="Arial" panose="020B0604020202020204" pitchFamily="34" charset="0"/>
                <a:cs typeface="Arial" panose="020B0604020202020204" pitchFamily="34" charset="0"/>
              </a:rPr>
              <a:t>If your organization only has a small number of immediate supervisors, do </a:t>
            </a:r>
            <a:r>
              <a:rPr lang="en-US" sz="1600" b="1" u="sng" dirty="0">
                <a:latin typeface="Arial" panose="020B0604020202020204" pitchFamily="34" charset="0"/>
                <a:cs typeface="Arial" panose="020B0604020202020204" pitchFamily="34" charset="0"/>
              </a:rPr>
              <a:t>not</a:t>
            </a:r>
            <a:r>
              <a:rPr lang="en-US" sz="1600" dirty="0">
                <a:latin typeface="Arial" panose="020B0604020202020204" pitchFamily="34" charset="0"/>
                <a:cs typeface="Arial" panose="020B0604020202020204" pitchFamily="34" charset="0"/>
              </a:rPr>
              <a:t> share the following results:</a:t>
            </a:r>
          </a:p>
          <a:p>
            <a:pPr marL="685800" lvl="1" indent="-228600">
              <a:lnSpc>
                <a:spcPct val="100000"/>
              </a:lnSpc>
              <a:spcBef>
                <a:spcPts val="0"/>
              </a:spcBef>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Leadership Support – Ratings for All Immediate Supervisors</a:t>
            </a:r>
          </a:p>
          <a:p>
            <a:pPr marL="685800" lvl="1" indent="-228600">
              <a:lnSpc>
                <a:spcPct val="100000"/>
              </a:lnSpc>
              <a:spcBef>
                <a:spcPts val="0"/>
              </a:spcBef>
              <a:spcAft>
                <a:spcPts val="300"/>
              </a:spcAft>
              <a:buFont typeface="Arial" panose="020B0604020202020204" pitchFamily="34" charset="0"/>
              <a:buChar char="•"/>
            </a:pPr>
            <a:r>
              <a:rPr lang="en-US" sz="1600" dirty="0">
                <a:latin typeface="Arial" panose="020B0604020202020204" pitchFamily="34" charset="0"/>
                <a:cs typeface="Arial" panose="020B0604020202020204" pitchFamily="34" charset="0"/>
              </a:rPr>
              <a:t>Toxic Leadership – Ratings for All Immediate Supervisors</a:t>
            </a:r>
          </a:p>
          <a:p>
            <a:pPr marL="0" indent="0">
              <a:lnSpc>
                <a:spcPct val="100000"/>
              </a:lnSpc>
              <a:spcBef>
                <a:spcPts val="0"/>
              </a:spcBef>
              <a:spcAft>
                <a:spcPts val="400"/>
              </a:spcAft>
              <a:buFont typeface="Arial" panose="020B0604020202020204" pitchFamily="34" charset="0"/>
              <a:buNone/>
            </a:pPr>
            <a:r>
              <a:rPr lang="en-US" sz="1600" b="0" u="none" dirty="0">
                <a:latin typeface="Arial" panose="020B0604020202020204" pitchFamily="34" charset="0"/>
                <a:cs typeface="Arial" panose="020B0604020202020204" pitchFamily="34" charset="0"/>
              </a:rPr>
              <a:t>We recommend caution before sharing any subgroup results with your organization members; if subgroups are small (e.g., fewer than 20 individuals) or show negative results, sharing these data may lead to stigmatization of those groups.</a:t>
            </a:r>
            <a:r>
              <a:rPr lang="en-US" sz="1600" dirty="0">
                <a:latin typeface="Arial" panose="020B0604020202020204" pitchFamily="34" charset="0"/>
                <a:cs typeface="Arial" panose="020B0604020202020204" pitchFamily="34" charset="0"/>
              </a:rPr>
              <a:t>   </a:t>
            </a:r>
          </a:p>
        </p:txBody>
      </p:sp>
      <p:sp>
        <p:nvSpPr>
          <p:cNvPr id="12" name="Rectangle 5">
            <a:extLst>
              <a:ext uri="{FF2B5EF4-FFF2-40B4-BE49-F238E27FC236}">
                <a16:creationId xmlns:a16="http://schemas.microsoft.com/office/drawing/2014/main" id="{705A90A0-273C-1404-C1CC-A335039E8941}"/>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13" name="TextBox 12">
            <a:extLst>
              <a:ext uri="{FF2B5EF4-FFF2-40B4-BE49-F238E27FC236}">
                <a16:creationId xmlns:a16="http://schemas.microsoft.com/office/drawing/2014/main" id="{5E75AF5E-DA4E-6D0E-D4B2-26A2B362028E}"/>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14" name="Rectangle 13">
            <a:extLst>
              <a:ext uri="{FF2B5EF4-FFF2-40B4-BE49-F238E27FC236}">
                <a16:creationId xmlns:a16="http://schemas.microsoft.com/office/drawing/2014/main" id="{262CADAF-98C9-F62C-6C64-87B82E15FB07}"/>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FF42346F-36C2-DA50-36A5-83F9BD271596}"/>
              </a:ext>
            </a:extLst>
          </p:cNvPr>
          <p:cNvSpPr txBox="1"/>
          <p:nvPr userDrawn="1"/>
        </p:nvSpPr>
        <p:spPr>
          <a:xfrm>
            <a:off x="746572" y="777240"/>
            <a:ext cx="10542422"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Sharing Your DEOCS Results</a:t>
            </a:r>
          </a:p>
        </p:txBody>
      </p:sp>
    </p:spTree>
    <p:extLst>
      <p:ext uri="{BB962C8B-B14F-4D97-AF65-F5344CB8AC3E}">
        <p14:creationId xmlns:p14="http://schemas.microsoft.com/office/powerpoint/2010/main" val="28429168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62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C4C7466-E0D2-E914-CC9C-8D21DFAA295F}"/>
              </a:ext>
            </a:extLst>
          </p:cNvPr>
          <p:cNvSpPr txBox="1"/>
          <p:nvPr userDrawn="1"/>
        </p:nvSpPr>
        <p:spPr>
          <a:xfrm>
            <a:off x="746571" y="777240"/>
            <a:ext cx="1060315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DEOCS Participation</a:t>
            </a:r>
          </a:p>
        </p:txBody>
      </p:sp>
      <p:sp>
        <p:nvSpPr>
          <p:cNvPr id="16" name="TextBox 15">
            <a:extLst>
              <a:ext uri="{FF2B5EF4-FFF2-40B4-BE49-F238E27FC236}">
                <a16:creationId xmlns:a16="http://schemas.microsoft.com/office/drawing/2014/main" id="{C84EB58C-808A-DF03-2B3B-F70B5349DD84}"/>
              </a:ext>
            </a:extLst>
          </p:cNvPr>
          <p:cNvSpPr txBox="1"/>
          <p:nvPr userDrawn="1"/>
        </p:nvSpPr>
        <p:spPr>
          <a:xfrm>
            <a:off x="753369" y="5203413"/>
            <a:ext cx="10596361" cy="1077218"/>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graphics from your DEOCS Survey Results PDF Report or Interactive Dashboard (press Windows + Shift + S keys to open snipping tool) and paste into slide.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Adjust size as needed.</a:t>
            </a:r>
          </a:p>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Add historical response rates, if available.</a:t>
            </a:r>
          </a:p>
        </p:txBody>
      </p:sp>
      <p:sp>
        <p:nvSpPr>
          <p:cNvPr id="14" name="Arrow: Right 13">
            <a:extLst>
              <a:ext uri="{FF2B5EF4-FFF2-40B4-BE49-F238E27FC236}">
                <a16:creationId xmlns:a16="http://schemas.microsoft.com/office/drawing/2014/main" id="{2014DEF3-0F21-366D-7609-4802F22AD454}"/>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023A5846-056C-6582-0F69-1075DFB0B3EB}"/>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24" name="TextBox 23">
            <a:extLst>
              <a:ext uri="{FF2B5EF4-FFF2-40B4-BE49-F238E27FC236}">
                <a16:creationId xmlns:a16="http://schemas.microsoft.com/office/drawing/2014/main" id="{A9A93508-554D-5098-3051-EB992EB8E8BB}"/>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pic>
        <p:nvPicPr>
          <p:cNvPr id="4" name="Picture 3">
            <a:extLst>
              <a:ext uri="{FF2B5EF4-FFF2-40B4-BE49-F238E27FC236}">
                <a16:creationId xmlns:a16="http://schemas.microsoft.com/office/drawing/2014/main" id="{888CA1D9-F1F8-2CCE-1595-8FED408B66AA}"/>
              </a:ext>
            </a:extLst>
          </p:cNvPr>
          <p:cNvPicPr>
            <a:picLocks noChangeAspect="1"/>
          </p:cNvPicPr>
          <p:nvPr userDrawn="1"/>
        </p:nvPicPr>
        <p:blipFill>
          <a:blip r:embed="rId2"/>
          <a:stretch>
            <a:fillRect/>
          </a:stretch>
        </p:blipFill>
        <p:spPr>
          <a:xfrm>
            <a:off x="619125" y="2367970"/>
            <a:ext cx="4876800" cy="2743200"/>
          </a:xfrm>
          <a:prstGeom prst="rect">
            <a:avLst/>
          </a:prstGeom>
          <a:ln>
            <a:solidFill>
              <a:schemeClr val="tx1"/>
            </a:solidFill>
          </a:ln>
        </p:spPr>
      </p:pic>
      <p:pic>
        <p:nvPicPr>
          <p:cNvPr id="8" name="Picture 7">
            <a:extLst>
              <a:ext uri="{FF2B5EF4-FFF2-40B4-BE49-F238E27FC236}">
                <a16:creationId xmlns:a16="http://schemas.microsoft.com/office/drawing/2014/main" id="{0FDF3DDF-C153-64E8-15EE-3EC2A66A1FA4}"/>
              </a:ext>
            </a:extLst>
          </p:cNvPr>
          <p:cNvPicPr>
            <a:picLocks noChangeAspect="1"/>
          </p:cNvPicPr>
          <p:nvPr userDrawn="1"/>
        </p:nvPicPr>
        <p:blipFill>
          <a:blip r:embed="rId3"/>
          <a:stretch>
            <a:fillRect/>
          </a:stretch>
        </p:blipFill>
        <p:spPr>
          <a:xfrm>
            <a:off x="6721477" y="2367970"/>
            <a:ext cx="4876800" cy="2743200"/>
          </a:xfrm>
          <a:prstGeom prst="rect">
            <a:avLst/>
          </a:prstGeom>
          <a:ln>
            <a:solidFill>
              <a:schemeClr val="tx1"/>
            </a:solidFill>
          </a:ln>
        </p:spPr>
      </p:pic>
    </p:spTree>
    <p:extLst>
      <p:ext uri="{BB962C8B-B14F-4D97-AF65-F5344CB8AC3E}">
        <p14:creationId xmlns:p14="http://schemas.microsoft.com/office/powerpoint/2010/main" val="31089422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0_Content, Two Column w/ Icons_op2">
    <p:bg>
      <p:bgPr>
        <a:solidFill>
          <a:srgbClr val="FFFFFF"/>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DDE1313-907D-C193-8163-154A9F38B10F}"/>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5">
            <a:extLst>
              <a:ext uri="{FF2B5EF4-FFF2-40B4-BE49-F238E27FC236}">
                <a16:creationId xmlns:a16="http://schemas.microsoft.com/office/drawing/2014/main" id="{7022C4F6-1B53-5C78-1347-5B41926F7E00}"/>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17" name="TextBox 16">
            <a:extLst>
              <a:ext uri="{FF2B5EF4-FFF2-40B4-BE49-F238E27FC236}">
                <a16:creationId xmlns:a16="http://schemas.microsoft.com/office/drawing/2014/main" id="{A7F6CA9D-3D66-E218-D386-AE7D044507A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18" name="Rectangle 17">
            <a:extLst>
              <a:ext uri="{FF2B5EF4-FFF2-40B4-BE49-F238E27FC236}">
                <a16:creationId xmlns:a16="http://schemas.microsoft.com/office/drawing/2014/main" id="{3AC328FB-CCEE-AAAF-BDCE-95AFD10388AB}"/>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CADBEF2B-46CE-05F0-3A55-26AE38A57C39}"/>
              </a:ext>
            </a:extLst>
          </p:cNvPr>
          <p:cNvSpPr txBox="1"/>
          <p:nvPr userDrawn="1"/>
        </p:nvSpPr>
        <p:spPr>
          <a:xfrm>
            <a:off x="746572" y="777240"/>
            <a:ext cx="11208248"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Multiple Factor Results</a:t>
            </a:r>
          </a:p>
        </p:txBody>
      </p:sp>
      <p:sp>
        <p:nvSpPr>
          <p:cNvPr id="26" name="TextBox 25">
            <a:extLst>
              <a:ext uri="{FF2B5EF4-FFF2-40B4-BE49-F238E27FC236}">
                <a16:creationId xmlns:a16="http://schemas.microsoft.com/office/drawing/2014/main" id="{DFF64E2A-57EF-8147-D406-861FC9646E61}"/>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Template Slide</a:t>
            </a:r>
          </a:p>
        </p:txBody>
      </p:sp>
      <p:sp>
        <p:nvSpPr>
          <p:cNvPr id="30" name="Arrow: Right 29">
            <a:extLst>
              <a:ext uri="{FF2B5EF4-FFF2-40B4-BE49-F238E27FC236}">
                <a16:creationId xmlns:a16="http://schemas.microsoft.com/office/drawing/2014/main" id="{7D57811D-360B-0F07-9882-133E1BDD8073}"/>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F17FAB60-5318-B3BA-62BA-A1F850035B57}"/>
              </a:ext>
            </a:extLst>
          </p:cNvPr>
          <p:cNvSpPr txBox="1"/>
          <p:nvPr userDrawn="1"/>
        </p:nvSpPr>
        <p:spPr>
          <a:xfrm>
            <a:off x="753369" y="5203413"/>
            <a:ext cx="10596361" cy="830997"/>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 from your DEOCS Survey Results PDF Report (press Windows + Shift + S keys to open snipping tool) and paste into slide.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Adjust size as needed.</a:t>
            </a:r>
          </a:p>
        </p:txBody>
      </p:sp>
      <p:sp>
        <p:nvSpPr>
          <p:cNvPr id="36" name="TextBox 35">
            <a:extLst>
              <a:ext uri="{FF2B5EF4-FFF2-40B4-BE49-F238E27FC236}">
                <a16:creationId xmlns:a16="http://schemas.microsoft.com/office/drawing/2014/main" id="{D83699A6-E04E-4DB7-FAB3-835BC9AF9C0B}"/>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4" name="Rectangle 3">
            <a:extLst>
              <a:ext uri="{FF2B5EF4-FFF2-40B4-BE49-F238E27FC236}">
                <a16:creationId xmlns:a16="http://schemas.microsoft.com/office/drawing/2014/main" id="{F7F09283-0A97-149E-1653-0461B0DD7ECC}"/>
              </a:ext>
            </a:extLst>
          </p:cNvPr>
          <p:cNvSpPr/>
          <p:nvPr userDrawn="1"/>
        </p:nvSpPr>
        <p:spPr>
          <a:xfrm>
            <a:off x="7030277" y="4891378"/>
            <a:ext cx="572494" cy="1987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BB4EFD7A-D739-EF96-7853-3986616CE25A}"/>
              </a:ext>
            </a:extLst>
          </p:cNvPr>
          <p:cNvPicPr>
            <a:picLocks noChangeAspect="1"/>
          </p:cNvPicPr>
          <p:nvPr userDrawn="1"/>
        </p:nvPicPr>
        <p:blipFill>
          <a:blip r:embed="rId2"/>
          <a:stretch>
            <a:fillRect/>
          </a:stretch>
        </p:blipFill>
        <p:spPr>
          <a:xfrm>
            <a:off x="620107" y="2369994"/>
            <a:ext cx="4876800" cy="2743200"/>
          </a:xfrm>
          <a:prstGeom prst="rect">
            <a:avLst/>
          </a:prstGeom>
          <a:ln>
            <a:solidFill>
              <a:schemeClr val="tx1"/>
            </a:solidFill>
          </a:ln>
        </p:spPr>
      </p:pic>
      <p:pic>
        <p:nvPicPr>
          <p:cNvPr id="8" name="Picture 7">
            <a:extLst>
              <a:ext uri="{FF2B5EF4-FFF2-40B4-BE49-F238E27FC236}">
                <a16:creationId xmlns:a16="http://schemas.microsoft.com/office/drawing/2014/main" id="{6492A631-8B1C-CDA6-FE5D-7139996427C5}"/>
              </a:ext>
            </a:extLst>
          </p:cNvPr>
          <p:cNvPicPr>
            <a:picLocks noChangeAspect="1"/>
          </p:cNvPicPr>
          <p:nvPr userDrawn="1"/>
        </p:nvPicPr>
        <p:blipFill>
          <a:blip r:embed="rId3"/>
          <a:stretch>
            <a:fillRect/>
          </a:stretch>
        </p:blipFill>
        <p:spPr>
          <a:xfrm>
            <a:off x="6720495" y="2369994"/>
            <a:ext cx="4876800" cy="2743200"/>
          </a:xfrm>
          <a:prstGeom prst="rect">
            <a:avLst/>
          </a:prstGeom>
          <a:ln>
            <a:solidFill>
              <a:schemeClr val="tx1"/>
            </a:solidFill>
          </a:ln>
        </p:spPr>
      </p:pic>
    </p:spTree>
    <p:extLst>
      <p:ext uri="{BB962C8B-B14F-4D97-AF65-F5344CB8AC3E}">
        <p14:creationId xmlns:p14="http://schemas.microsoft.com/office/powerpoint/2010/main" val="3120094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Dark Blue">
    <p:bg>
      <p:bgPr>
        <a:solidFill>
          <a:srgbClr val="0C2554"/>
        </a:solidFill>
        <a:effectLst/>
      </p:bgPr>
    </p:bg>
    <p:spTree>
      <p:nvGrpSpPr>
        <p:cNvPr id="1" name=""/>
        <p:cNvGrpSpPr/>
        <p:nvPr/>
      </p:nvGrpSpPr>
      <p:grpSpPr>
        <a:xfrm>
          <a:off x="0" y="0"/>
          <a:ext cx="0" cy="0"/>
          <a:chOff x="0" y="0"/>
          <a:chExt cx="0" cy="0"/>
        </a:xfrm>
      </p:grpSpPr>
      <p:sp>
        <p:nvSpPr>
          <p:cNvPr id="17" name="Text Placeholder 15">
            <a:extLst>
              <a:ext uri="{FF2B5EF4-FFF2-40B4-BE49-F238E27FC236}">
                <a16:creationId xmlns:a16="http://schemas.microsoft.com/office/drawing/2014/main" id="{B4258328-BEFC-F240-8374-BA024E059E22}"/>
              </a:ext>
            </a:extLst>
          </p:cNvPr>
          <p:cNvSpPr>
            <a:spLocks noGrp="1"/>
          </p:cNvSpPr>
          <p:nvPr>
            <p:ph type="body" sz="quarter" idx="11" hasCustomPrompt="1"/>
          </p:nvPr>
        </p:nvSpPr>
        <p:spPr>
          <a:xfrm>
            <a:off x="848060" y="4453648"/>
            <a:ext cx="10524050" cy="563974"/>
          </a:xfrm>
        </p:spPr>
        <p:txBody>
          <a:bodyPr>
            <a:normAutofit/>
          </a:bodyPr>
          <a:lstStyle>
            <a:lvl1pPr marL="0" indent="0">
              <a:buNone/>
              <a:defRPr sz="3200" b="0">
                <a:solidFill>
                  <a:srgbClr val="FFFFFF"/>
                </a:solidFill>
              </a:defRPr>
            </a:lvl1pPr>
          </a:lstStyle>
          <a:p>
            <a:pPr lvl="0"/>
            <a:r>
              <a:rPr lang="en-US"/>
              <a:t>Unit/organization</a:t>
            </a:r>
          </a:p>
        </p:txBody>
      </p:sp>
      <p:sp>
        <p:nvSpPr>
          <p:cNvPr id="19" name="Text Placeholder 15">
            <a:extLst>
              <a:ext uri="{FF2B5EF4-FFF2-40B4-BE49-F238E27FC236}">
                <a16:creationId xmlns:a16="http://schemas.microsoft.com/office/drawing/2014/main" id="{6B64FC64-B460-F145-ABF3-8FCC63C437A3}"/>
              </a:ext>
            </a:extLst>
          </p:cNvPr>
          <p:cNvSpPr>
            <a:spLocks noGrp="1"/>
          </p:cNvSpPr>
          <p:nvPr>
            <p:ph type="body" sz="quarter" idx="13" hasCustomPrompt="1"/>
          </p:nvPr>
        </p:nvSpPr>
        <p:spPr>
          <a:xfrm>
            <a:off x="848059" y="5029470"/>
            <a:ext cx="7821604" cy="563974"/>
          </a:xfrm>
        </p:spPr>
        <p:txBody>
          <a:bodyPr anchor="b" anchorCtr="0">
            <a:normAutofit/>
          </a:bodyPr>
          <a:lstStyle>
            <a:lvl1pPr marL="0" indent="0">
              <a:buNone/>
              <a:defRPr sz="2400">
                <a:solidFill>
                  <a:schemeClr val="bg1"/>
                </a:solidFill>
              </a:defRPr>
            </a:lvl1pPr>
          </a:lstStyle>
          <a:p>
            <a:pPr lvl="0"/>
            <a:r>
              <a:rPr lang="en-US"/>
              <a:t>Unit commander’s/organization leader’s name</a:t>
            </a:r>
          </a:p>
        </p:txBody>
      </p:sp>
      <p:grpSp>
        <p:nvGrpSpPr>
          <p:cNvPr id="7" name="Group 6">
            <a:extLst>
              <a:ext uri="{FF2B5EF4-FFF2-40B4-BE49-F238E27FC236}">
                <a16:creationId xmlns:a16="http://schemas.microsoft.com/office/drawing/2014/main" id="{8C28D47D-D789-3D4B-9AC1-89AAAE947D0D}"/>
              </a:ext>
            </a:extLst>
          </p:cNvPr>
          <p:cNvGrpSpPr/>
          <p:nvPr userDrawn="1"/>
        </p:nvGrpSpPr>
        <p:grpSpPr>
          <a:xfrm>
            <a:off x="838906" y="5781383"/>
            <a:ext cx="5203915" cy="520263"/>
            <a:chOff x="-139483" y="5989415"/>
            <a:chExt cx="5203915" cy="520263"/>
          </a:xfrm>
        </p:grpSpPr>
        <p:sp>
          <p:nvSpPr>
            <p:cNvPr id="2" name="Rectangle 1">
              <a:extLst>
                <a:ext uri="{FF2B5EF4-FFF2-40B4-BE49-F238E27FC236}">
                  <a16:creationId xmlns:a16="http://schemas.microsoft.com/office/drawing/2014/main" id="{87A3913C-9378-104B-9B4C-E5CFC32741EB}"/>
                </a:ext>
              </a:extLst>
            </p:cNvPr>
            <p:cNvSpPr/>
            <p:nvPr userDrawn="1"/>
          </p:nvSpPr>
          <p:spPr>
            <a:xfrm rot="16200000">
              <a:off x="2010639" y="3839293"/>
              <a:ext cx="520263" cy="4820508"/>
            </a:xfrm>
            <a:custGeom>
              <a:avLst/>
              <a:gdLst>
                <a:gd name="connsiteX0" fmla="*/ 0 w 504497"/>
                <a:gd name="connsiteY0" fmla="*/ 0 h 3689131"/>
                <a:gd name="connsiteX1" fmla="*/ 504497 w 504497"/>
                <a:gd name="connsiteY1" fmla="*/ 0 h 3689131"/>
                <a:gd name="connsiteX2" fmla="*/ 504497 w 504497"/>
                <a:gd name="connsiteY2" fmla="*/ 3689131 h 3689131"/>
                <a:gd name="connsiteX3" fmla="*/ 0 w 504497"/>
                <a:gd name="connsiteY3" fmla="*/ 3689131 h 3689131"/>
                <a:gd name="connsiteX4" fmla="*/ 0 w 504497"/>
                <a:gd name="connsiteY4" fmla="*/ 0 h 3689131"/>
                <a:gd name="connsiteX0" fmla="*/ 0 w 520263"/>
                <a:gd name="connsiteY0" fmla="*/ 0 h 3689131"/>
                <a:gd name="connsiteX1" fmla="*/ 504497 w 520263"/>
                <a:gd name="connsiteY1" fmla="*/ 0 h 3689131"/>
                <a:gd name="connsiteX2" fmla="*/ 520263 w 520263"/>
                <a:gd name="connsiteY2" fmla="*/ 3294993 h 3689131"/>
                <a:gd name="connsiteX3" fmla="*/ 0 w 520263"/>
                <a:gd name="connsiteY3" fmla="*/ 3689131 h 3689131"/>
                <a:gd name="connsiteX4" fmla="*/ 0 w 520263"/>
                <a:gd name="connsiteY4" fmla="*/ 0 h 368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63" h="3689131">
                  <a:moveTo>
                    <a:pt x="0" y="0"/>
                  </a:moveTo>
                  <a:lnTo>
                    <a:pt x="504497" y="0"/>
                  </a:lnTo>
                  <a:cubicBezTo>
                    <a:pt x="509752" y="1098331"/>
                    <a:pt x="515008" y="2196662"/>
                    <a:pt x="520263" y="3294993"/>
                  </a:cubicBezTo>
                  <a:lnTo>
                    <a:pt x="0" y="3689131"/>
                  </a:lnTo>
                  <a:lnTo>
                    <a:pt x="0" y="0"/>
                  </a:lnTo>
                  <a:close/>
                </a:path>
              </a:pathLst>
            </a:custGeom>
            <a:solidFill>
              <a:srgbClr val="D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7BFC3D5E-897B-244A-BE32-40B66E49C1D2}"/>
                </a:ext>
              </a:extLst>
            </p:cNvPr>
            <p:cNvSpPr/>
            <p:nvPr userDrawn="1"/>
          </p:nvSpPr>
          <p:spPr>
            <a:xfrm rot="16200000">
              <a:off x="4403724" y="5847250"/>
              <a:ext cx="513015" cy="808400"/>
            </a:xfrm>
            <a:custGeom>
              <a:avLst/>
              <a:gdLst>
                <a:gd name="connsiteX0" fmla="*/ 0 w 530198"/>
                <a:gd name="connsiteY0" fmla="*/ 0 h 222837"/>
                <a:gd name="connsiteX1" fmla="*/ 530198 w 530198"/>
                <a:gd name="connsiteY1" fmla="*/ 0 h 222837"/>
                <a:gd name="connsiteX2" fmla="*/ 530198 w 530198"/>
                <a:gd name="connsiteY2" fmla="*/ 222837 h 222837"/>
                <a:gd name="connsiteX3" fmla="*/ 0 w 530198"/>
                <a:gd name="connsiteY3" fmla="*/ 222837 h 222837"/>
                <a:gd name="connsiteX4" fmla="*/ 0 w 530198"/>
                <a:gd name="connsiteY4" fmla="*/ 0 h 222837"/>
                <a:gd name="connsiteX0" fmla="*/ 0 w 545566"/>
                <a:gd name="connsiteY0" fmla="*/ 399570 h 622407"/>
                <a:gd name="connsiteX1" fmla="*/ 545566 w 545566"/>
                <a:gd name="connsiteY1" fmla="*/ 0 h 622407"/>
                <a:gd name="connsiteX2" fmla="*/ 530198 w 545566"/>
                <a:gd name="connsiteY2" fmla="*/ 622407 h 622407"/>
                <a:gd name="connsiteX3" fmla="*/ 0 w 545566"/>
                <a:gd name="connsiteY3" fmla="*/ 622407 h 622407"/>
                <a:gd name="connsiteX4" fmla="*/ 0 w 545566"/>
                <a:gd name="connsiteY4" fmla="*/ 399570 h 622407"/>
                <a:gd name="connsiteX0" fmla="*/ 0 w 530198"/>
                <a:gd name="connsiteY0" fmla="*/ 384202 h 607039"/>
                <a:gd name="connsiteX1" fmla="*/ 522514 w 530198"/>
                <a:gd name="connsiteY1" fmla="*/ 0 h 607039"/>
                <a:gd name="connsiteX2" fmla="*/ 530198 w 530198"/>
                <a:gd name="connsiteY2" fmla="*/ 607039 h 607039"/>
                <a:gd name="connsiteX3" fmla="*/ 0 w 530198"/>
                <a:gd name="connsiteY3" fmla="*/ 607039 h 607039"/>
                <a:gd name="connsiteX4" fmla="*/ 0 w 530198"/>
                <a:gd name="connsiteY4" fmla="*/ 384202 h 607039"/>
                <a:gd name="connsiteX0" fmla="*/ 0 w 530198"/>
                <a:gd name="connsiteY0" fmla="*/ 393727 h 616564"/>
                <a:gd name="connsiteX1" fmla="*/ 525689 w 530198"/>
                <a:gd name="connsiteY1" fmla="*/ 0 h 616564"/>
                <a:gd name="connsiteX2" fmla="*/ 530198 w 530198"/>
                <a:gd name="connsiteY2" fmla="*/ 616564 h 616564"/>
                <a:gd name="connsiteX3" fmla="*/ 0 w 530198"/>
                <a:gd name="connsiteY3" fmla="*/ 616564 h 616564"/>
                <a:gd name="connsiteX4" fmla="*/ 0 w 530198"/>
                <a:gd name="connsiteY4" fmla="*/ 393727 h 616564"/>
                <a:gd name="connsiteX0" fmla="*/ 0 w 526237"/>
                <a:gd name="connsiteY0" fmla="*/ 393727 h 616564"/>
                <a:gd name="connsiteX1" fmla="*/ 525689 w 526237"/>
                <a:gd name="connsiteY1" fmla="*/ 0 h 616564"/>
                <a:gd name="connsiteX2" fmla="*/ 523424 w 526237"/>
                <a:gd name="connsiteY2" fmla="*/ 230484 h 616564"/>
                <a:gd name="connsiteX3" fmla="*/ 0 w 526237"/>
                <a:gd name="connsiteY3" fmla="*/ 616564 h 616564"/>
                <a:gd name="connsiteX4" fmla="*/ 0 w 526237"/>
                <a:gd name="connsiteY4" fmla="*/ 393727 h 616564"/>
                <a:gd name="connsiteX0" fmla="*/ 0 w 526811"/>
                <a:gd name="connsiteY0" fmla="*/ 393727 h 616564"/>
                <a:gd name="connsiteX1" fmla="*/ 525689 w 526811"/>
                <a:gd name="connsiteY1" fmla="*/ 0 h 616564"/>
                <a:gd name="connsiteX2" fmla="*/ 526811 w 526811"/>
                <a:gd name="connsiteY2" fmla="*/ 230484 h 616564"/>
                <a:gd name="connsiteX3" fmla="*/ 0 w 526811"/>
                <a:gd name="connsiteY3" fmla="*/ 616564 h 616564"/>
                <a:gd name="connsiteX4" fmla="*/ 0 w 526811"/>
                <a:gd name="connsiteY4" fmla="*/ 393727 h 616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11" h="616564">
                  <a:moveTo>
                    <a:pt x="0" y="393727"/>
                  </a:moveTo>
                  <a:lnTo>
                    <a:pt x="525689" y="0"/>
                  </a:lnTo>
                  <a:cubicBezTo>
                    <a:pt x="528250" y="202346"/>
                    <a:pt x="524250" y="28138"/>
                    <a:pt x="526811" y="230484"/>
                  </a:cubicBezTo>
                  <a:lnTo>
                    <a:pt x="0" y="616564"/>
                  </a:lnTo>
                  <a:lnTo>
                    <a:pt x="0" y="393727"/>
                  </a:lnTo>
                  <a:close/>
                </a:path>
              </a:pathLst>
            </a:custGeom>
            <a:solidFill>
              <a:srgbClr val="D2262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8" name="Text Placeholder 15">
            <a:extLst>
              <a:ext uri="{FF2B5EF4-FFF2-40B4-BE49-F238E27FC236}">
                <a16:creationId xmlns:a16="http://schemas.microsoft.com/office/drawing/2014/main" id="{5A76EBEF-9F37-0D40-96ED-16F4609C41AE}"/>
              </a:ext>
            </a:extLst>
          </p:cNvPr>
          <p:cNvSpPr>
            <a:spLocks noGrp="1"/>
          </p:cNvSpPr>
          <p:nvPr>
            <p:ph type="body" sz="quarter" idx="12" hasCustomPrompt="1"/>
          </p:nvPr>
        </p:nvSpPr>
        <p:spPr>
          <a:xfrm>
            <a:off x="848058" y="5804536"/>
            <a:ext cx="4269839" cy="513017"/>
          </a:xfrm>
        </p:spPr>
        <p:txBody>
          <a:bodyPr anchor="ctr" anchorCtr="0">
            <a:normAutofit/>
          </a:bodyPr>
          <a:lstStyle>
            <a:lvl1pPr marL="0" indent="0">
              <a:buNone/>
              <a:defRPr sz="2000">
                <a:solidFill>
                  <a:schemeClr val="bg1"/>
                </a:solidFill>
              </a:defRPr>
            </a:lvl1pPr>
          </a:lstStyle>
          <a:p>
            <a:pPr lvl="0"/>
            <a:r>
              <a:rPr lang="en-US"/>
              <a:t>Date</a:t>
            </a:r>
          </a:p>
        </p:txBody>
      </p:sp>
      <p:sp>
        <p:nvSpPr>
          <p:cNvPr id="21" name="Rectangle 20">
            <a:extLst>
              <a:ext uri="{FF2B5EF4-FFF2-40B4-BE49-F238E27FC236}">
                <a16:creationId xmlns:a16="http://schemas.microsoft.com/office/drawing/2014/main" id="{42B19F51-0592-59C9-DF27-8DF2752AA65E}"/>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5C15446C-3A45-53FD-5D13-EF35F1C44195}"/>
              </a:ext>
            </a:extLst>
          </p:cNvPr>
          <p:cNvSpPr txBox="1"/>
          <p:nvPr userDrawn="1"/>
        </p:nvSpPr>
        <p:spPr>
          <a:xfrm>
            <a:off x="10185964" y="203244"/>
            <a:ext cx="1846810" cy="1200329"/>
          </a:xfrm>
          <a:prstGeom prst="rect">
            <a:avLst/>
          </a:prstGeom>
          <a:noFill/>
        </p:spPr>
        <p:txBody>
          <a:bodyPr wrap="square" rtlCol="0">
            <a:spAutoFit/>
          </a:bodyPr>
          <a:lstStyle/>
          <a:p>
            <a:pPr algn="ctr"/>
            <a:r>
              <a:rPr lang="en-US" dirty="0">
                <a:solidFill>
                  <a:schemeClr val="bg1"/>
                </a:solidFill>
              </a:rPr>
              <a:t>Insert unit or organizational logo/photo about here</a:t>
            </a:r>
          </a:p>
        </p:txBody>
      </p:sp>
      <p:pic>
        <p:nvPicPr>
          <p:cNvPr id="5" name="Picture 4" descr="A picture containing schematic&#10;&#10;Description automatically generated">
            <a:extLst>
              <a:ext uri="{FF2B5EF4-FFF2-40B4-BE49-F238E27FC236}">
                <a16:creationId xmlns:a16="http://schemas.microsoft.com/office/drawing/2014/main" id="{C0614A5B-C4BF-F60D-64FA-18082C9DB5AE}"/>
              </a:ext>
            </a:extLst>
          </p:cNvPr>
          <p:cNvPicPr>
            <a:picLocks noChangeAspect="1"/>
          </p:cNvPicPr>
          <p:nvPr userDrawn="1"/>
        </p:nvPicPr>
        <p:blipFill>
          <a:blip r:embed="rId2"/>
          <a:stretch>
            <a:fillRect/>
          </a:stretch>
        </p:blipFill>
        <p:spPr>
          <a:xfrm>
            <a:off x="9221638" y="5997273"/>
            <a:ext cx="2727706" cy="860727"/>
          </a:xfrm>
          <a:prstGeom prst="rect">
            <a:avLst/>
          </a:prstGeom>
        </p:spPr>
      </p:pic>
      <p:sp>
        <p:nvSpPr>
          <p:cNvPr id="9" name="TextBox 8">
            <a:extLst>
              <a:ext uri="{FF2B5EF4-FFF2-40B4-BE49-F238E27FC236}">
                <a16:creationId xmlns:a16="http://schemas.microsoft.com/office/drawing/2014/main" id="{D38393CA-7FAC-4792-41D7-E54D7EA904C5}"/>
              </a:ext>
            </a:extLst>
          </p:cNvPr>
          <p:cNvSpPr txBox="1"/>
          <p:nvPr userDrawn="1"/>
        </p:nvSpPr>
        <p:spPr>
          <a:xfrm>
            <a:off x="848058" y="1856015"/>
            <a:ext cx="10992008" cy="1651671"/>
          </a:xfrm>
          <a:prstGeom prst="rect">
            <a:avLst/>
          </a:prstGeom>
          <a:noFill/>
        </p:spPr>
        <p:txBody>
          <a:bodyPr wrap="square" rtlCol="0">
            <a:spAutoFit/>
          </a:bodyPr>
          <a:lstStyle/>
          <a:p>
            <a:pPr>
              <a:lnSpc>
                <a:spcPct val="150000"/>
              </a:lnSpc>
            </a:pPr>
            <a:r>
              <a:rPr lang="en-US" sz="3600" b="1" dirty="0">
                <a:solidFill>
                  <a:schemeClr val="bg1"/>
                </a:solidFill>
              </a:rPr>
              <a:t>Defense Organizational Climate Survey (DEOCS) </a:t>
            </a:r>
          </a:p>
          <a:p>
            <a:pPr>
              <a:lnSpc>
                <a:spcPct val="150000"/>
              </a:lnSpc>
            </a:pPr>
            <a:r>
              <a:rPr lang="en-US" sz="3600" b="1" dirty="0">
                <a:solidFill>
                  <a:schemeClr val="bg1"/>
                </a:solidFill>
              </a:rPr>
              <a:t>Brief</a:t>
            </a:r>
          </a:p>
        </p:txBody>
      </p:sp>
    </p:spTree>
    <p:extLst>
      <p:ext uri="{BB962C8B-B14F-4D97-AF65-F5344CB8AC3E}">
        <p14:creationId xmlns:p14="http://schemas.microsoft.com/office/powerpoint/2010/main" val="36579591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0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D5EF6A7-B9F3-B1CF-9AF7-EC7B9D71B58C}"/>
              </a:ext>
            </a:extLst>
          </p:cNvPr>
          <p:cNvSpPr txBox="1"/>
          <p:nvPr userDrawn="1"/>
        </p:nvSpPr>
        <p:spPr>
          <a:xfrm>
            <a:off x="746572" y="777240"/>
            <a:ext cx="11208248"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i="0" dirty="0">
                <a:solidFill>
                  <a:schemeClr val="bg1"/>
                </a:solidFill>
                <a:latin typeface="Arial" panose="020B0604020202020204" pitchFamily="34" charset="0"/>
                <a:cs typeface="Arial" panose="020B0604020202020204" pitchFamily="34" charset="0"/>
              </a:rPr>
              <a:t>Individual Factor Results (Overall)</a:t>
            </a:r>
            <a:endParaRPr lang="en-US" sz="2800" b="0" dirty="0">
              <a:solidFill>
                <a:schemeClr val="bg1"/>
              </a:solidFill>
              <a:latin typeface="Arial" panose="020B0604020202020204" pitchFamily="34" charset="0"/>
              <a:cs typeface="Arial" panose="020B0604020202020204" pitchFamily="34" charset="0"/>
            </a:endParaRPr>
          </a:p>
        </p:txBody>
      </p:sp>
      <p:sp>
        <p:nvSpPr>
          <p:cNvPr id="26" name="TextBox 25">
            <a:extLst>
              <a:ext uri="{FF2B5EF4-FFF2-40B4-BE49-F238E27FC236}">
                <a16:creationId xmlns:a16="http://schemas.microsoft.com/office/drawing/2014/main" id="{D3CB4FE0-5F19-9FE0-F256-3EC31D9AE11A}"/>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Template Slide</a:t>
            </a:r>
          </a:p>
        </p:txBody>
      </p:sp>
      <p:sp>
        <p:nvSpPr>
          <p:cNvPr id="27" name="Arrow: Right 26">
            <a:extLst>
              <a:ext uri="{FF2B5EF4-FFF2-40B4-BE49-F238E27FC236}">
                <a16:creationId xmlns:a16="http://schemas.microsoft.com/office/drawing/2014/main" id="{08AA9736-14A8-076A-C0B5-672AA52B16EA}"/>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21DE67D-128C-A873-921E-3EB951331BC4}"/>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33" name="TextBox 32">
            <a:extLst>
              <a:ext uri="{FF2B5EF4-FFF2-40B4-BE49-F238E27FC236}">
                <a16:creationId xmlns:a16="http://schemas.microsoft.com/office/drawing/2014/main" id="{A56241F0-0AC3-4E90-4759-20EC5D7C7139}"/>
              </a:ext>
            </a:extLst>
          </p:cNvPr>
          <p:cNvSpPr txBox="1"/>
          <p:nvPr userDrawn="1"/>
        </p:nvSpPr>
        <p:spPr>
          <a:xfrm>
            <a:off x="753369" y="5203413"/>
            <a:ext cx="10596361" cy="830997"/>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 from your DEOCS Survey Results PDF Report (press Windows + Shift + S keys to open snipping tool) and paste into slide.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Adjust size as needed.</a:t>
            </a:r>
          </a:p>
        </p:txBody>
      </p:sp>
      <p:pic>
        <p:nvPicPr>
          <p:cNvPr id="3" name="Picture 2">
            <a:extLst>
              <a:ext uri="{FF2B5EF4-FFF2-40B4-BE49-F238E27FC236}">
                <a16:creationId xmlns:a16="http://schemas.microsoft.com/office/drawing/2014/main" id="{EEB659FD-D48F-24F4-96A9-8B3C6C77693E}"/>
              </a:ext>
            </a:extLst>
          </p:cNvPr>
          <p:cNvPicPr>
            <a:picLocks noChangeAspect="1"/>
          </p:cNvPicPr>
          <p:nvPr userDrawn="1"/>
        </p:nvPicPr>
        <p:blipFill>
          <a:blip r:embed="rId2"/>
          <a:stretch>
            <a:fillRect/>
          </a:stretch>
        </p:blipFill>
        <p:spPr>
          <a:xfrm>
            <a:off x="616907" y="2372099"/>
            <a:ext cx="4876800" cy="2743200"/>
          </a:xfrm>
          <a:prstGeom prst="rect">
            <a:avLst/>
          </a:prstGeom>
          <a:ln>
            <a:solidFill>
              <a:schemeClr val="tx1"/>
            </a:solidFill>
          </a:ln>
        </p:spPr>
      </p:pic>
      <p:pic>
        <p:nvPicPr>
          <p:cNvPr id="6" name="Picture 5">
            <a:extLst>
              <a:ext uri="{FF2B5EF4-FFF2-40B4-BE49-F238E27FC236}">
                <a16:creationId xmlns:a16="http://schemas.microsoft.com/office/drawing/2014/main" id="{45334A90-BBE6-B710-48D8-CECC280B75D8}"/>
              </a:ext>
            </a:extLst>
          </p:cNvPr>
          <p:cNvPicPr>
            <a:picLocks noChangeAspect="1"/>
          </p:cNvPicPr>
          <p:nvPr userDrawn="1"/>
        </p:nvPicPr>
        <p:blipFill>
          <a:blip r:embed="rId3"/>
          <a:stretch>
            <a:fillRect/>
          </a:stretch>
        </p:blipFill>
        <p:spPr>
          <a:xfrm>
            <a:off x="6723695" y="2372099"/>
            <a:ext cx="4876800" cy="2743200"/>
          </a:xfrm>
          <a:prstGeom prst="rect">
            <a:avLst/>
          </a:prstGeom>
          <a:ln>
            <a:solidFill>
              <a:schemeClr val="tx1"/>
            </a:solidFill>
          </a:ln>
        </p:spPr>
      </p:pic>
    </p:spTree>
    <p:extLst>
      <p:ext uri="{BB962C8B-B14F-4D97-AF65-F5344CB8AC3E}">
        <p14:creationId xmlns:p14="http://schemas.microsoft.com/office/powerpoint/2010/main" val="363393752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8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9402CE84-23B2-890F-064D-DB3336C1CD1A}"/>
              </a:ext>
            </a:extLst>
          </p:cNvPr>
          <p:cNvSpPr txBox="1"/>
          <p:nvPr userDrawn="1"/>
        </p:nvSpPr>
        <p:spPr>
          <a:xfrm>
            <a:off x="746571" y="777240"/>
            <a:ext cx="11445429"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Factor Results by Demographic Category</a:t>
            </a:r>
          </a:p>
        </p:txBody>
      </p:sp>
      <p:sp>
        <p:nvSpPr>
          <p:cNvPr id="29" name="Arrow: Right 28">
            <a:extLst>
              <a:ext uri="{FF2B5EF4-FFF2-40B4-BE49-F238E27FC236}">
                <a16:creationId xmlns:a16="http://schemas.microsoft.com/office/drawing/2014/main" id="{238E346B-D294-A113-A140-5ABB34719DD9}"/>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438B0A8D-9799-54A9-B800-DCCB04CE2D2E}"/>
              </a:ext>
            </a:extLst>
          </p:cNvPr>
          <p:cNvSpPr txBox="1"/>
          <p:nvPr userDrawn="1"/>
        </p:nvSpPr>
        <p:spPr>
          <a:xfrm>
            <a:off x="753369" y="5203413"/>
            <a:ext cx="10596361" cy="830997"/>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 from your DEOCS Survey Results PDF Report (press Windows + Shift + S keys to open snipping tool) and paste into slide.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Adjust size as needed.</a:t>
            </a:r>
          </a:p>
        </p:txBody>
      </p:sp>
      <p:sp>
        <p:nvSpPr>
          <p:cNvPr id="34" name="TextBox 33">
            <a:extLst>
              <a:ext uri="{FF2B5EF4-FFF2-40B4-BE49-F238E27FC236}">
                <a16:creationId xmlns:a16="http://schemas.microsoft.com/office/drawing/2014/main" id="{BC43730F-9BDB-456E-0038-EB5916838DFF}"/>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35" name="TextBox 34">
            <a:extLst>
              <a:ext uri="{FF2B5EF4-FFF2-40B4-BE49-F238E27FC236}">
                <a16:creationId xmlns:a16="http://schemas.microsoft.com/office/drawing/2014/main" id="{E0FDE109-EB04-5CAE-62EC-1937E4870703}"/>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pic>
        <p:nvPicPr>
          <p:cNvPr id="4" name="Picture 3">
            <a:extLst>
              <a:ext uri="{FF2B5EF4-FFF2-40B4-BE49-F238E27FC236}">
                <a16:creationId xmlns:a16="http://schemas.microsoft.com/office/drawing/2014/main" id="{12BB484D-61F2-5617-6ABD-8905CF4ADECC}"/>
              </a:ext>
            </a:extLst>
          </p:cNvPr>
          <p:cNvPicPr>
            <a:picLocks noChangeAspect="1"/>
          </p:cNvPicPr>
          <p:nvPr userDrawn="1"/>
        </p:nvPicPr>
        <p:blipFill>
          <a:blip r:embed="rId2"/>
          <a:stretch>
            <a:fillRect/>
          </a:stretch>
        </p:blipFill>
        <p:spPr>
          <a:xfrm>
            <a:off x="6726621" y="2369728"/>
            <a:ext cx="4876800" cy="2743200"/>
          </a:xfrm>
          <a:prstGeom prst="rect">
            <a:avLst/>
          </a:prstGeom>
          <a:ln>
            <a:solidFill>
              <a:schemeClr val="tx1"/>
            </a:solidFill>
          </a:ln>
        </p:spPr>
      </p:pic>
      <p:pic>
        <p:nvPicPr>
          <p:cNvPr id="6" name="Picture 5">
            <a:extLst>
              <a:ext uri="{FF2B5EF4-FFF2-40B4-BE49-F238E27FC236}">
                <a16:creationId xmlns:a16="http://schemas.microsoft.com/office/drawing/2014/main" id="{FBC6B6EE-0BB6-6FFD-4732-1F1CEFBAF032}"/>
              </a:ext>
            </a:extLst>
          </p:cNvPr>
          <p:cNvPicPr>
            <a:picLocks noChangeAspect="1"/>
          </p:cNvPicPr>
          <p:nvPr userDrawn="1"/>
        </p:nvPicPr>
        <p:blipFill>
          <a:blip r:embed="rId3"/>
          <a:stretch>
            <a:fillRect/>
          </a:stretch>
        </p:blipFill>
        <p:spPr>
          <a:xfrm>
            <a:off x="617862" y="2369728"/>
            <a:ext cx="4876800" cy="2743200"/>
          </a:xfrm>
          <a:prstGeom prst="rect">
            <a:avLst/>
          </a:prstGeom>
          <a:ln>
            <a:solidFill>
              <a:schemeClr val="tx1"/>
            </a:solidFill>
          </a:ln>
        </p:spPr>
      </p:pic>
    </p:spTree>
    <p:extLst>
      <p:ext uri="{BB962C8B-B14F-4D97-AF65-F5344CB8AC3E}">
        <p14:creationId xmlns:p14="http://schemas.microsoft.com/office/powerpoint/2010/main" val="39250170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83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C4C7466-E0D2-E914-CC9C-8D21DFAA295F}"/>
              </a:ext>
            </a:extLst>
          </p:cNvPr>
          <p:cNvSpPr txBox="1"/>
          <p:nvPr userDrawn="1"/>
        </p:nvSpPr>
        <p:spPr>
          <a:xfrm>
            <a:off x="746571" y="777240"/>
            <a:ext cx="8325297"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CCA Team</a:t>
            </a:r>
          </a:p>
        </p:txBody>
      </p:sp>
      <p:sp>
        <p:nvSpPr>
          <p:cNvPr id="30" name="Arrow: Right 29">
            <a:extLst>
              <a:ext uri="{FF2B5EF4-FFF2-40B4-BE49-F238E27FC236}">
                <a16:creationId xmlns:a16="http://schemas.microsoft.com/office/drawing/2014/main" id="{C3C2FD06-A41F-051D-B924-6A1FE0416EA0}"/>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32" name="TextBox 31">
            <a:extLst>
              <a:ext uri="{FF2B5EF4-FFF2-40B4-BE49-F238E27FC236}">
                <a16:creationId xmlns:a16="http://schemas.microsoft.com/office/drawing/2014/main" id="{7CD51EF0-92A1-DDB5-8D92-B06996E82CDA}"/>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33" name="TextBox 32">
            <a:extLst>
              <a:ext uri="{FF2B5EF4-FFF2-40B4-BE49-F238E27FC236}">
                <a16:creationId xmlns:a16="http://schemas.microsoft.com/office/drawing/2014/main" id="{BAAD5894-4CB1-13B3-B570-4D7763257EA5}"/>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36" name="TextBox 35">
            <a:extLst>
              <a:ext uri="{FF2B5EF4-FFF2-40B4-BE49-F238E27FC236}">
                <a16:creationId xmlns:a16="http://schemas.microsoft.com/office/drawing/2014/main" id="{642F0D84-B7FC-5C58-D1BD-F168AE53FCDB}"/>
              </a:ext>
            </a:extLst>
          </p:cNvPr>
          <p:cNvSpPr txBox="1"/>
          <p:nvPr userDrawn="1"/>
        </p:nvSpPr>
        <p:spPr>
          <a:xfrm>
            <a:off x="748490" y="5203148"/>
            <a:ext cx="11208248" cy="830997"/>
          </a:xfrm>
          <a:prstGeom prst="rect">
            <a:avLst/>
          </a:prstGeom>
          <a:noFill/>
        </p:spPr>
        <p:txBody>
          <a:bodyPr wrap="square" rtlCol="0">
            <a:spAutoFit/>
          </a:bodyPr>
          <a:lstStyle/>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Add Name, Rank and Title of your CCA team members. </a:t>
            </a:r>
          </a:p>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Add picture of your CCA team members.</a:t>
            </a:r>
          </a:p>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Adjust size as needed.</a:t>
            </a:r>
          </a:p>
        </p:txBody>
      </p:sp>
      <p:pic>
        <p:nvPicPr>
          <p:cNvPr id="2" name="Picture 1">
            <a:extLst>
              <a:ext uri="{FF2B5EF4-FFF2-40B4-BE49-F238E27FC236}">
                <a16:creationId xmlns:a16="http://schemas.microsoft.com/office/drawing/2014/main" id="{F6FB272F-90E5-E657-3C90-9A1A24E7A362}"/>
              </a:ext>
            </a:extLst>
          </p:cNvPr>
          <p:cNvPicPr>
            <a:picLocks noChangeAspect="1"/>
          </p:cNvPicPr>
          <p:nvPr userDrawn="1"/>
        </p:nvPicPr>
        <p:blipFill>
          <a:blip r:embed="rId2"/>
          <a:stretch>
            <a:fillRect/>
          </a:stretch>
        </p:blipFill>
        <p:spPr>
          <a:xfrm>
            <a:off x="617084" y="2374831"/>
            <a:ext cx="4876800" cy="2743200"/>
          </a:xfrm>
          <a:prstGeom prst="rect">
            <a:avLst/>
          </a:prstGeom>
          <a:ln>
            <a:solidFill>
              <a:schemeClr val="tx1"/>
            </a:solidFill>
          </a:ln>
        </p:spPr>
      </p:pic>
      <p:pic>
        <p:nvPicPr>
          <p:cNvPr id="5" name="Picture 4">
            <a:extLst>
              <a:ext uri="{FF2B5EF4-FFF2-40B4-BE49-F238E27FC236}">
                <a16:creationId xmlns:a16="http://schemas.microsoft.com/office/drawing/2014/main" id="{27DDF84F-CC46-C24C-2137-019508C8ADB0}"/>
              </a:ext>
            </a:extLst>
          </p:cNvPr>
          <p:cNvPicPr>
            <a:picLocks noChangeAspect="1"/>
          </p:cNvPicPr>
          <p:nvPr userDrawn="1"/>
        </p:nvPicPr>
        <p:blipFill>
          <a:blip r:embed="rId3"/>
          <a:stretch>
            <a:fillRect/>
          </a:stretch>
        </p:blipFill>
        <p:spPr>
          <a:xfrm>
            <a:off x="6723518" y="2374831"/>
            <a:ext cx="4876800" cy="2743200"/>
          </a:xfrm>
          <a:prstGeom prst="rect">
            <a:avLst/>
          </a:prstGeom>
          <a:ln>
            <a:solidFill>
              <a:schemeClr val="tx1"/>
            </a:solidFill>
          </a:ln>
        </p:spPr>
      </p:pic>
    </p:spTree>
    <p:extLst>
      <p:ext uri="{BB962C8B-B14F-4D97-AF65-F5344CB8AC3E}">
        <p14:creationId xmlns:p14="http://schemas.microsoft.com/office/powerpoint/2010/main" val="42288904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8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C4C7466-E0D2-E914-CC9C-8D21DFAA295F}"/>
              </a:ext>
            </a:extLst>
          </p:cNvPr>
          <p:cNvSpPr txBox="1"/>
          <p:nvPr userDrawn="1"/>
        </p:nvSpPr>
        <p:spPr>
          <a:xfrm>
            <a:off x="746571" y="777240"/>
            <a:ext cx="11045625"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Strengths/Challenges</a:t>
            </a:r>
          </a:p>
        </p:txBody>
      </p:sp>
      <p:sp>
        <p:nvSpPr>
          <p:cNvPr id="37" name="TextBox 36">
            <a:extLst>
              <a:ext uri="{FF2B5EF4-FFF2-40B4-BE49-F238E27FC236}">
                <a16:creationId xmlns:a16="http://schemas.microsoft.com/office/drawing/2014/main" id="{721E8F4F-640C-E67D-A87C-8C4CEFF32D92}"/>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38" name="TextBox 37">
            <a:extLst>
              <a:ext uri="{FF2B5EF4-FFF2-40B4-BE49-F238E27FC236}">
                <a16:creationId xmlns:a16="http://schemas.microsoft.com/office/drawing/2014/main" id="{6C22933A-EB48-8C59-46F6-0A59A7FA1832}"/>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40" name="TextBox 39">
            <a:extLst>
              <a:ext uri="{FF2B5EF4-FFF2-40B4-BE49-F238E27FC236}">
                <a16:creationId xmlns:a16="http://schemas.microsoft.com/office/drawing/2014/main" id="{273E7D65-8283-DFD3-D842-1F23D943AA0D}"/>
              </a:ext>
            </a:extLst>
          </p:cNvPr>
          <p:cNvSpPr txBox="1"/>
          <p:nvPr userDrawn="1"/>
        </p:nvSpPr>
        <p:spPr>
          <a:xfrm>
            <a:off x="844819" y="5203413"/>
            <a:ext cx="11208248" cy="584775"/>
          </a:xfrm>
          <a:prstGeom prst="rect">
            <a:avLst/>
          </a:prstGeom>
          <a:noFill/>
        </p:spPr>
        <p:txBody>
          <a:bodyPr wrap="square" rtlCol="0">
            <a:spAutoFit/>
          </a:bodyPr>
          <a:lstStyle/>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Add up to five unit/organizational challenges/areas for growth (or strengths, if strength areas slide).</a:t>
            </a:r>
          </a:p>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Add notes/comments (optional).</a:t>
            </a:r>
          </a:p>
        </p:txBody>
      </p:sp>
      <p:sp>
        <p:nvSpPr>
          <p:cNvPr id="41" name="Arrow: Right 40">
            <a:extLst>
              <a:ext uri="{FF2B5EF4-FFF2-40B4-BE49-F238E27FC236}">
                <a16:creationId xmlns:a16="http://schemas.microsoft.com/office/drawing/2014/main" id="{DD947321-F82A-C8BF-7CF3-A86E87A303CC}"/>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36D9F244-FD74-C4A6-99EC-79A6654158EC}"/>
              </a:ext>
            </a:extLst>
          </p:cNvPr>
          <p:cNvPicPr>
            <a:picLocks noChangeAspect="1"/>
          </p:cNvPicPr>
          <p:nvPr userDrawn="1"/>
        </p:nvPicPr>
        <p:blipFill>
          <a:blip r:embed="rId2"/>
          <a:stretch>
            <a:fillRect/>
          </a:stretch>
        </p:blipFill>
        <p:spPr>
          <a:xfrm>
            <a:off x="6722195" y="2371926"/>
            <a:ext cx="4876800" cy="2743200"/>
          </a:xfrm>
          <a:prstGeom prst="rect">
            <a:avLst/>
          </a:prstGeom>
          <a:ln>
            <a:solidFill>
              <a:schemeClr val="tx1"/>
            </a:solidFill>
          </a:ln>
        </p:spPr>
      </p:pic>
      <p:pic>
        <p:nvPicPr>
          <p:cNvPr id="2" name="Picture 1">
            <a:extLst>
              <a:ext uri="{FF2B5EF4-FFF2-40B4-BE49-F238E27FC236}">
                <a16:creationId xmlns:a16="http://schemas.microsoft.com/office/drawing/2014/main" id="{ED2DFF43-E3ED-05E2-5D57-02FFDD764741}"/>
              </a:ext>
            </a:extLst>
          </p:cNvPr>
          <p:cNvPicPr>
            <a:picLocks noChangeAspect="1"/>
          </p:cNvPicPr>
          <p:nvPr userDrawn="1"/>
        </p:nvPicPr>
        <p:blipFill>
          <a:blip r:embed="rId3"/>
          <a:stretch>
            <a:fillRect/>
          </a:stretch>
        </p:blipFill>
        <p:spPr>
          <a:xfrm>
            <a:off x="618407" y="2371926"/>
            <a:ext cx="4876800" cy="2743200"/>
          </a:xfrm>
          <a:prstGeom prst="rect">
            <a:avLst/>
          </a:prstGeom>
          <a:ln>
            <a:solidFill>
              <a:schemeClr val="tx1"/>
            </a:solidFill>
          </a:ln>
        </p:spPr>
      </p:pic>
    </p:spTree>
    <p:extLst>
      <p:ext uri="{BB962C8B-B14F-4D97-AF65-F5344CB8AC3E}">
        <p14:creationId xmlns:p14="http://schemas.microsoft.com/office/powerpoint/2010/main" val="35773008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9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C4C7466-E0D2-E914-CC9C-8D21DFAA295F}"/>
              </a:ext>
            </a:extLst>
          </p:cNvPr>
          <p:cNvSpPr txBox="1"/>
          <p:nvPr userDrawn="1"/>
        </p:nvSpPr>
        <p:spPr>
          <a:xfrm>
            <a:off x="746572" y="777240"/>
            <a:ext cx="11376076"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Service-Specific Questions</a:t>
            </a:r>
          </a:p>
        </p:txBody>
      </p:sp>
      <p:sp>
        <p:nvSpPr>
          <p:cNvPr id="20" name="TextBox 19">
            <a:extLst>
              <a:ext uri="{FF2B5EF4-FFF2-40B4-BE49-F238E27FC236}">
                <a16:creationId xmlns:a16="http://schemas.microsoft.com/office/drawing/2014/main" id="{686FFD5F-A003-E516-F077-2ED23382E8CF}"/>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23" name="TextBox 22">
            <a:extLst>
              <a:ext uri="{FF2B5EF4-FFF2-40B4-BE49-F238E27FC236}">
                <a16:creationId xmlns:a16="http://schemas.microsoft.com/office/drawing/2014/main" id="{D2DF3E8B-F7D9-D61E-FC65-13F2D6194F2D}"/>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32" name="TextBox 31">
            <a:extLst>
              <a:ext uri="{FF2B5EF4-FFF2-40B4-BE49-F238E27FC236}">
                <a16:creationId xmlns:a16="http://schemas.microsoft.com/office/drawing/2014/main" id="{28DA8269-0244-7931-A827-E5E1FF36BA93}"/>
              </a:ext>
            </a:extLst>
          </p:cNvPr>
          <p:cNvSpPr txBox="1"/>
          <p:nvPr userDrawn="1"/>
        </p:nvSpPr>
        <p:spPr>
          <a:xfrm>
            <a:off x="753369" y="5203413"/>
            <a:ext cx="10596361" cy="830997"/>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 from your DEOCS Survey Results PDF Report (press Windows + Shift + S keys to open snipping tool) and paste into slide.</a:t>
            </a:r>
          </a:p>
          <a:p>
            <a:pPr marL="233363" indent="-233363">
              <a:buFont typeface="Arial" panose="020B0604020202020204" pitchFamily="34" charset="0"/>
              <a:buChar char="•"/>
            </a:pPr>
            <a:r>
              <a:rPr lang="en-US" sz="1600" b="0" i="0" dirty="0">
                <a:solidFill>
                  <a:srgbClr val="333333"/>
                </a:solidFill>
                <a:latin typeface="Arial" panose="020B0604020202020204" pitchFamily="34" charset="0"/>
                <a:cs typeface="Arial" panose="020B0604020202020204" pitchFamily="34" charset="0"/>
              </a:rPr>
              <a:t>Add notes/comments (optional).</a:t>
            </a:r>
          </a:p>
        </p:txBody>
      </p:sp>
      <p:sp>
        <p:nvSpPr>
          <p:cNvPr id="34" name="Arrow: Right 33">
            <a:extLst>
              <a:ext uri="{FF2B5EF4-FFF2-40B4-BE49-F238E27FC236}">
                <a16:creationId xmlns:a16="http://schemas.microsoft.com/office/drawing/2014/main" id="{BDBAD175-67EA-E8E2-E0A8-7747E639A18D}"/>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73E12E90-580C-4E5D-21C2-EDB62C487D1A}"/>
              </a:ext>
            </a:extLst>
          </p:cNvPr>
          <p:cNvPicPr>
            <a:picLocks noChangeAspect="1"/>
          </p:cNvPicPr>
          <p:nvPr userDrawn="1"/>
        </p:nvPicPr>
        <p:blipFill>
          <a:blip r:embed="rId2"/>
          <a:stretch>
            <a:fillRect/>
          </a:stretch>
        </p:blipFill>
        <p:spPr>
          <a:xfrm>
            <a:off x="6722195" y="2369593"/>
            <a:ext cx="4876800" cy="2743200"/>
          </a:xfrm>
          <a:prstGeom prst="rect">
            <a:avLst/>
          </a:prstGeom>
          <a:ln>
            <a:solidFill>
              <a:schemeClr val="tx1"/>
            </a:solidFill>
          </a:ln>
        </p:spPr>
      </p:pic>
      <p:pic>
        <p:nvPicPr>
          <p:cNvPr id="5" name="Picture 4">
            <a:extLst>
              <a:ext uri="{FF2B5EF4-FFF2-40B4-BE49-F238E27FC236}">
                <a16:creationId xmlns:a16="http://schemas.microsoft.com/office/drawing/2014/main" id="{C1515CD0-AEC1-84BE-03E3-68E733ECAE6A}"/>
              </a:ext>
            </a:extLst>
          </p:cNvPr>
          <p:cNvPicPr>
            <a:picLocks noChangeAspect="1"/>
          </p:cNvPicPr>
          <p:nvPr userDrawn="1"/>
        </p:nvPicPr>
        <p:blipFill>
          <a:blip r:embed="rId3"/>
          <a:stretch>
            <a:fillRect/>
          </a:stretch>
        </p:blipFill>
        <p:spPr>
          <a:xfrm>
            <a:off x="618407" y="2369593"/>
            <a:ext cx="4876800" cy="2743200"/>
          </a:xfrm>
          <a:prstGeom prst="rect">
            <a:avLst/>
          </a:prstGeom>
          <a:ln>
            <a:solidFill>
              <a:schemeClr val="tx1"/>
            </a:solidFill>
          </a:ln>
        </p:spPr>
      </p:pic>
    </p:spTree>
    <p:extLst>
      <p:ext uri="{BB962C8B-B14F-4D97-AF65-F5344CB8AC3E}">
        <p14:creationId xmlns:p14="http://schemas.microsoft.com/office/powerpoint/2010/main" val="34683309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0_Content, Two Column w/ Icons_op2">
    <p:bg>
      <p:bgPr>
        <a:solidFill>
          <a:srgbClr val="FFFFFF"/>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DC4C7466-E0D2-E914-CC9C-8D21DFAA295F}"/>
              </a:ext>
            </a:extLst>
          </p:cNvPr>
          <p:cNvSpPr txBox="1"/>
          <p:nvPr userDrawn="1"/>
        </p:nvSpPr>
        <p:spPr>
          <a:xfrm>
            <a:off x="746572" y="777240"/>
            <a:ext cx="11376076"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Custom Closed-Ended Questions</a:t>
            </a:r>
          </a:p>
        </p:txBody>
      </p:sp>
      <p:sp>
        <p:nvSpPr>
          <p:cNvPr id="29" name="TextBox 28">
            <a:extLst>
              <a:ext uri="{FF2B5EF4-FFF2-40B4-BE49-F238E27FC236}">
                <a16:creationId xmlns:a16="http://schemas.microsoft.com/office/drawing/2014/main" id="{EEBA6FF5-30E3-E530-3E0E-CCED619BBB7C}"/>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Template Slide</a:t>
            </a:r>
          </a:p>
        </p:txBody>
      </p:sp>
      <p:sp>
        <p:nvSpPr>
          <p:cNvPr id="30" name="TextBox 29">
            <a:extLst>
              <a:ext uri="{FF2B5EF4-FFF2-40B4-BE49-F238E27FC236}">
                <a16:creationId xmlns:a16="http://schemas.microsoft.com/office/drawing/2014/main" id="{B4FB235F-A238-1377-E035-35A92F935CA3}"/>
              </a:ext>
            </a:extLst>
          </p:cNvPr>
          <p:cNvSpPr txBox="1"/>
          <p:nvPr userDrawn="1"/>
        </p:nvSpPr>
        <p:spPr>
          <a:xfrm>
            <a:off x="6694724" y="1808999"/>
            <a:ext cx="4881290" cy="461665"/>
          </a:xfrm>
          <a:prstGeom prst="rect">
            <a:avLst/>
          </a:prstGeom>
          <a:noFill/>
        </p:spPr>
        <p:txBody>
          <a:bodyPr wrap="square" rtlCol="0">
            <a:spAutoFit/>
          </a:bodyPr>
          <a:lstStyle/>
          <a:p>
            <a:pPr algn="ctr"/>
            <a:r>
              <a:rPr lang="en-US" sz="2400" b="1" i="1" dirty="0">
                <a:solidFill>
                  <a:srgbClr val="333333"/>
                </a:solidFill>
                <a:latin typeface="Arial" panose="020B0604020202020204" pitchFamily="34" charset="0"/>
                <a:cs typeface="Arial" panose="020B0604020202020204" pitchFamily="34" charset="0"/>
              </a:rPr>
              <a:t>Presentation Slide</a:t>
            </a:r>
          </a:p>
        </p:txBody>
      </p:sp>
      <p:sp>
        <p:nvSpPr>
          <p:cNvPr id="34" name="TextBox 33">
            <a:extLst>
              <a:ext uri="{FF2B5EF4-FFF2-40B4-BE49-F238E27FC236}">
                <a16:creationId xmlns:a16="http://schemas.microsoft.com/office/drawing/2014/main" id="{C402FFB5-A4B6-7123-8A58-F556F6163009}"/>
              </a:ext>
            </a:extLst>
          </p:cNvPr>
          <p:cNvSpPr txBox="1"/>
          <p:nvPr userDrawn="1"/>
        </p:nvSpPr>
        <p:spPr>
          <a:xfrm>
            <a:off x="753369" y="5203413"/>
            <a:ext cx="10596361" cy="830997"/>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Copy select graphic from your DEOCS Survey Results PDF Report (press Windows + Shift + S keys to open snipping tool) and paste into slide.</a:t>
            </a:r>
          </a:p>
          <a:p>
            <a:pPr marL="228600" marR="0" lvl="0" indent="-2286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0" i="0" dirty="0">
                <a:latin typeface="Arial" panose="020B0604020202020204" pitchFamily="34" charset="0"/>
                <a:cs typeface="Arial" panose="020B0604020202020204" pitchFamily="34" charset="0"/>
              </a:rPr>
              <a:t>Adjust size as needed.</a:t>
            </a:r>
          </a:p>
        </p:txBody>
      </p:sp>
      <p:sp>
        <p:nvSpPr>
          <p:cNvPr id="41" name="Arrow: Right 40">
            <a:extLst>
              <a:ext uri="{FF2B5EF4-FFF2-40B4-BE49-F238E27FC236}">
                <a16:creationId xmlns:a16="http://schemas.microsoft.com/office/drawing/2014/main" id="{DE1955CD-9D48-2CDC-649A-E802B924584C}"/>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1BC57C9D-EC69-FCCD-EC60-D35D88893FD4}"/>
              </a:ext>
            </a:extLst>
          </p:cNvPr>
          <p:cNvPicPr>
            <a:picLocks noChangeAspect="1"/>
          </p:cNvPicPr>
          <p:nvPr userDrawn="1"/>
        </p:nvPicPr>
        <p:blipFill>
          <a:blip r:embed="rId2"/>
          <a:stretch>
            <a:fillRect/>
          </a:stretch>
        </p:blipFill>
        <p:spPr>
          <a:xfrm>
            <a:off x="618751" y="2372371"/>
            <a:ext cx="4876800" cy="2743200"/>
          </a:xfrm>
          <a:prstGeom prst="rect">
            <a:avLst/>
          </a:prstGeom>
          <a:ln>
            <a:solidFill>
              <a:schemeClr val="tx1"/>
            </a:solidFill>
          </a:ln>
        </p:spPr>
      </p:pic>
      <p:pic>
        <p:nvPicPr>
          <p:cNvPr id="6" name="Picture 5">
            <a:extLst>
              <a:ext uri="{FF2B5EF4-FFF2-40B4-BE49-F238E27FC236}">
                <a16:creationId xmlns:a16="http://schemas.microsoft.com/office/drawing/2014/main" id="{A6AC0C3F-07A1-8B5A-D6D7-515357E54C50}"/>
              </a:ext>
            </a:extLst>
          </p:cNvPr>
          <p:cNvPicPr>
            <a:picLocks noChangeAspect="1"/>
          </p:cNvPicPr>
          <p:nvPr userDrawn="1"/>
        </p:nvPicPr>
        <p:blipFill>
          <a:blip r:embed="rId3"/>
          <a:stretch>
            <a:fillRect/>
          </a:stretch>
        </p:blipFill>
        <p:spPr>
          <a:xfrm>
            <a:off x="6721851" y="2372371"/>
            <a:ext cx="4876800" cy="2743200"/>
          </a:xfrm>
          <a:prstGeom prst="rect">
            <a:avLst/>
          </a:prstGeom>
          <a:ln>
            <a:solidFill>
              <a:schemeClr val="tx1"/>
            </a:solidFill>
          </a:ln>
        </p:spPr>
      </p:pic>
    </p:spTree>
    <p:extLst>
      <p:ext uri="{BB962C8B-B14F-4D97-AF65-F5344CB8AC3E}">
        <p14:creationId xmlns:p14="http://schemas.microsoft.com/office/powerpoint/2010/main" val="22270691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5_Content, Two Column w/ Icons_op2">
    <p:bg>
      <p:bgPr>
        <a:solidFill>
          <a:srgbClr val="FFFFFF"/>
        </a:solidFill>
        <a:effectLst/>
      </p:bgPr>
    </p:bg>
    <p:spTree>
      <p:nvGrpSpPr>
        <p:cNvPr id="1" name=""/>
        <p:cNvGrpSpPr/>
        <p:nvPr/>
      </p:nvGrpSpPr>
      <p:grpSpPr>
        <a:xfrm>
          <a:off x="0" y="0"/>
          <a:ext cx="0" cy="0"/>
          <a:chOff x="0" y="0"/>
          <a:chExt cx="0" cy="0"/>
        </a:xfrm>
      </p:grpSpPr>
      <p:sp>
        <p:nvSpPr>
          <p:cNvPr id="26" name="Arrow: Right 25">
            <a:extLst>
              <a:ext uri="{FF2B5EF4-FFF2-40B4-BE49-F238E27FC236}">
                <a16:creationId xmlns:a16="http://schemas.microsoft.com/office/drawing/2014/main" id="{C51F3845-65D0-55C6-106B-BFF149B8C043}"/>
              </a:ext>
            </a:extLst>
          </p:cNvPr>
          <p:cNvSpPr/>
          <p:nvPr userDrawn="1"/>
        </p:nvSpPr>
        <p:spPr>
          <a:xfrm>
            <a:off x="5768459" y="3680368"/>
            <a:ext cx="680484" cy="366225"/>
          </a:xfrm>
          <a:prstGeom prst="rightArrow">
            <a:avLst/>
          </a:prstGeom>
          <a:solidFill>
            <a:schemeClr val="accent1"/>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EAAD6B1E-FA30-97D4-749C-71FE0D849AF8}"/>
              </a:ext>
            </a:extLst>
          </p:cNvPr>
          <p:cNvSpPr/>
          <p:nvPr userDrawn="1"/>
        </p:nvSpPr>
        <p:spPr>
          <a:xfrm>
            <a:off x="0" y="577369"/>
            <a:ext cx="12192000" cy="1083141"/>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5">
            <a:extLst>
              <a:ext uri="{FF2B5EF4-FFF2-40B4-BE49-F238E27FC236}">
                <a16:creationId xmlns:a16="http://schemas.microsoft.com/office/drawing/2014/main" id="{E5C3545C-D3E6-52DA-09B2-4900E2DAB525}"/>
              </a:ext>
            </a:extLst>
          </p:cNvPr>
          <p:cNvSpPr>
            <a:spLocks noChangeArrowheads="1"/>
          </p:cNvSpPr>
          <p:nvPr userDrawn="1"/>
        </p:nvSpPr>
        <p:spPr bwMode="auto">
          <a:xfrm>
            <a:off x="793" y="-19051"/>
            <a:ext cx="12191207" cy="642201"/>
          </a:xfrm>
          <a:prstGeom prst="rect">
            <a:avLst/>
          </a:prstGeom>
          <a:solidFill>
            <a:srgbClr val="D6001C"/>
          </a:solidFill>
          <a:ln w="19050">
            <a:solidFill>
              <a:srgbClr val="D6001C"/>
            </a:solidFill>
          </a:ln>
        </p:spPr>
        <p:style>
          <a:lnRef idx="2">
            <a:schemeClr val="accent1">
              <a:shade val="50000"/>
            </a:schemeClr>
          </a:lnRef>
          <a:fillRef idx="1">
            <a:schemeClr val="accent1"/>
          </a:fillRef>
          <a:effectRef idx="0">
            <a:schemeClr val="accent1"/>
          </a:effectRef>
          <a:fontRef idx="minor">
            <a:schemeClr val="lt1"/>
          </a:fontRef>
        </p:style>
        <p:txBody>
          <a:bodyPr lIns="101873" tIns="50937" rIns="101873" bIns="50937" rtlCol="0" anchor="ctr"/>
          <a:lstStyle/>
          <a:p>
            <a:pPr lvl="0" algn="ctr" defTabSz="1018728"/>
            <a:endParaRPr lang="en-US" altLang="en-US" sz="2000" dirty="0"/>
          </a:p>
        </p:txBody>
      </p:sp>
      <p:sp>
        <p:nvSpPr>
          <p:cNvPr id="21" name="TextBox 20">
            <a:extLst>
              <a:ext uri="{FF2B5EF4-FFF2-40B4-BE49-F238E27FC236}">
                <a16:creationId xmlns:a16="http://schemas.microsoft.com/office/drawing/2014/main" id="{D562CB06-280A-F890-12FC-58AFBA92A4EA}"/>
              </a:ext>
            </a:extLst>
          </p:cNvPr>
          <p:cNvSpPr txBox="1"/>
          <p:nvPr userDrawn="1"/>
        </p:nvSpPr>
        <p:spPr>
          <a:xfrm>
            <a:off x="-792" y="-11083"/>
            <a:ext cx="12192792" cy="646331"/>
          </a:xfrm>
          <a:prstGeom prst="rect">
            <a:avLst/>
          </a:prstGeom>
          <a:noFill/>
        </p:spPr>
        <p:txBody>
          <a:bodyPr wrap="square" rtlCol="0">
            <a:spAutoFit/>
          </a:bodyPr>
          <a:lstStyle/>
          <a:p>
            <a:pPr algn="ctr"/>
            <a:r>
              <a:rPr lang="en-US" b="0" dirty="0">
                <a:solidFill>
                  <a:srgbClr val="FFFF00"/>
                </a:solidFill>
              </a:rPr>
              <a:t>Template Tutorial Slide</a:t>
            </a:r>
          </a:p>
          <a:p>
            <a:pPr algn="ctr"/>
            <a:r>
              <a:rPr lang="en-US" b="0" dirty="0">
                <a:solidFill>
                  <a:srgbClr val="FFFF00"/>
                </a:solidFill>
              </a:rPr>
              <a:t>Delete prior to presenting/distributing.</a:t>
            </a:r>
            <a:endParaRPr lang="en-US" b="1" dirty="0">
              <a:solidFill>
                <a:srgbClr val="FFFF00"/>
              </a:solidFill>
            </a:endParaRPr>
          </a:p>
        </p:txBody>
      </p:sp>
      <p:sp>
        <p:nvSpPr>
          <p:cNvPr id="22" name="Rectangle 21">
            <a:extLst>
              <a:ext uri="{FF2B5EF4-FFF2-40B4-BE49-F238E27FC236}">
                <a16:creationId xmlns:a16="http://schemas.microsoft.com/office/drawing/2014/main" id="{99E4AF3A-5B80-4A24-E127-152DE2E43B1A}"/>
              </a:ext>
            </a:extLst>
          </p:cNvPr>
          <p:cNvSpPr/>
          <p:nvPr userDrawn="1"/>
        </p:nvSpPr>
        <p:spPr>
          <a:xfrm>
            <a:off x="842269" y="13820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02CFAB62-B62D-DB25-42D0-E6AE100BF18E}"/>
              </a:ext>
            </a:extLst>
          </p:cNvPr>
          <p:cNvSpPr txBox="1"/>
          <p:nvPr userDrawn="1"/>
        </p:nvSpPr>
        <p:spPr>
          <a:xfrm>
            <a:off x="746572" y="777240"/>
            <a:ext cx="11376076"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Slide Customization  |  </a:t>
            </a:r>
            <a:r>
              <a:rPr lang="en-US" sz="2800" b="0" dirty="0">
                <a:solidFill>
                  <a:schemeClr val="bg1"/>
                </a:solidFill>
                <a:latin typeface="Arial" panose="020B0604020202020204" pitchFamily="34" charset="0"/>
                <a:cs typeface="Arial" panose="020B0604020202020204" pitchFamily="34" charset="0"/>
              </a:rPr>
              <a:t>Local Resources/Points of Contact</a:t>
            </a:r>
          </a:p>
        </p:txBody>
      </p:sp>
      <p:sp>
        <p:nvSpPr>
          <p:cNvPr id="20" name="TextBox 19">
            <a:extLst>
              <a:ext uri="{FF2B5EF4-FFF2-40B4-BE49-F238E27FC236}">
                <a16:creationId xmlns:a16="http://schemas.microsoft.com/office/drawing/2014/main" id="{BED4FEEB-F391-EEE6-A8FB-2370CA272A7A}"/>
              </a:ext>
            </a:extLst>
          </p:cNvPr>
          <p:cNvSpPr txBox="1"/>
          <p:nvPr userDrawn="1"/>
        </p:nvSpPr>
        <p:spPr>
          <a:xfrm>
            <a:off x="625142" y="1808999"/>
            <a:ext cx="4881290" cy="461665"/>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Template Slide</a:t>
            </a:r>
          </a:p>
        </p:txBody>
      </p:sp>
      <p:sp>
        <p:nvSpPr>
          <p:cNvPr id="23" name="TextBox 22">
            <a:extLst>
              <a:ext uri="{FF2B5EF4-FFF2-40B4-BE49-F238E27FC236}">
                <a16:creationId xmlns:a16="http://schemas.microsoft.com/office/drawing/2014/main" id="{EBF12FEC-F464-D328-7BB0-DDD0733E46AF}"/>
              </a:ext>
            </a:extLst>
          </p:cNvPr>
          <p:cNvSpPr txBox="1"/>
          <p:nvPr userDrawn="1"/>
        </p:nvSpPr>
        <p:spPr>
          <a:xfrm>
            <a:off x="6631224" y="1808999"/>
            <a:ext cx="4881290" cy="461665"/>
          </a:xfrm>
          <a:prstGeom prst="rect">
            <a:avLst/>
          </a:prstGeom>
          <a:noFill/>
        </p:spPr>
        <p:txBody>
          <a:bodyPr wrap="square" rtlCol="0">
            <a:spAutoFit/>
          </a:bodyPr>
          <a:lstStyle/>
          <a:p>
            <a:pPr algn="ctr"/>
            <a:r>
              <a:rPr lang="en-US" sz="2400" b="1" i="1" dirty="0">
                <a:latin typeface="Arial" panose="020B0604020202020204" pitchFamily="34" charset="0"/>
                <a:cs typeface="Arial" panose="020B0604020202020204" pitchFamily="34" charset="0"/>
              </a:rPr>
              <a:t>Presentation Slide</a:t>
            </a:r>
          </a:p>
        </p:txBody>
      </p:sp>
      <p:sp>
        <p:nvSpPr>
          <p:cNvPr id="33" name="TextBox 32">
            <a:extLst>
              <a:ext uri="{FF2B5EF4-FFF2-40B4-BE49-F238E27FC236}">
                <a16:creationId xmlns:a16="http://schemas.microsoft.com/office/drawing/2014/main" id="{C04EE3D3-E2F6-7F0F-9926-FF303BFEB2F8}"/>
              </a:ext>
            </a:extLst>
          </p:cNvPr>
          <p:cNvSpPr txBox="1"/>
          <p:nvPr userDrawn="1"/>
        </p:nvSpPr>
        <p:spPr>
          <a:xfrm>
            <a:off x="753369" y="5203413"/>
            <a:ext cx="10596361" cy="584775"/>
          </a:xfrm>
          <a:prstGeom prst="rect">
            <a:avLst/>
          </a:prstGeom>
          <a:noFill/>
        </p:spPr>
        <p:txBody>
          <a:bodyPr wrap="square" rtlCol="0">
            <a:spAutoFit/>
          </a:bodyPr>
          <a:lstStyle/>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Add key local resources/offices and their points of contacts.</a:t>
            </a:r>
          </a:p>
          <a:p>
            <a:pPr marL="228600" indent="-228600">
              <a:buFont typeface="Arial" panose="020B0604020202020204" pitchFamily="34" charset="0"/>
              <a:buChar char="•"/>
            </a:pPr>
            <a:r>
              <a:rPr lang="en-US" sz="1600" b="0" i="0" dirty="0">
                <a:latin typeface="Arial" panose="020B0604020202020204" pitchFamily="34" charset="0"/>
                <a:cs typeface="Arial" panose="020B0604020202020204" pitchFamily="34" charset="0"/>
              </a:rPr>
              <a:t>Include emails and phone numbers.</a:t>
            </a:r>
          </a:p>
        </p:txBody>
      </p:sp>
      <p:pic>
        <p:nvPicPr>
          <p:cNvPr id="4" name="Picture 3">
            <a:extLst>
              <a:ext uri="{FF2B5EF4-FFF2-40B4-BE49-F238E27FC236}">
                <a16:creationId xmlns:a16="http://schemas.microsoft.com/office/drawing/2014/main" id="{6D1BAB42-BB63-CC58-D78E-32E3DD12D735}"/>
              </a:ext>
            </a:extLst>
          </p:cNvPr>
          <p:cNvPicPr>
            <a:picLocks noChangeAspect="1"/>
          </p:cNvPicPr>
          <p:nvPr userDrawn="1"/>
        </p:nvPicPr>
        <p:blipFill>
          <a:blip r:embed="rId2"/>
          <a:stretch>
            <a:fillRect/>
          </a:stretch>
        </p:blipFill>
        <p:spPr>
          <a:xfrm>
            <a:off x="620107" y="2372818"/>
            <a:ext cx="4876800" cy="2743200"/>
          </a:xfrm>
          <a:prstGeom prst="rect">
            <a:avLst/>
          </a:prstGeom>
          <a:ln>
            <a:solidFill>
              <a:schemeClr val="tx1"/>
            </a:solidFill>
          </a:ln>
        </p:spPr>
      </p:pic>
      <p:pic>
        <p:nvPicPr>
          <p:cNvPr id="7" name="Picture 6">
            <a:extLst>
              <a:ext uri="{FF2B5EF4-FFF2-40B4-BE49-F238E27FC236}">
                <a16:creationId xmlns:a16="http://schemas.microsoft.com/office/drawing/2014/main" id="{9130207E-1BA8-BF98-981A-3482269892FF}"/>
              </a:ext>
            </a:extLst>
          </p:cNvPr>
          <p:cNvPicPr>
            <a:picLocks noChangeAspect="1"/>
          </p:cNvPicPr>
          <p:nvPr userDrawn="1"/>
        </p:nvPicPr>
        <p:blipFill>
          <a:blip r:embed="rId3"/>
          <a:stretch>
            <a:fillRect/>
          </a:stretch>
        </p:blipFill>
        <p:spPr>
          <a:xfrm>
            <a:off x="6720495" y="2372818"/>
            <a:ext cx="4876800" cy="2743200"/>
          </a:xfrm>
          <a:prstGeom prst="rect">
            <a:avLst/>
          </a:prstGeom>
          <a:ln>
            <a:solidFill>
              <a:schemeClr val="tx1"/>
            </a:solidFill>
          </a:ln>
        </p:spPr>
      </p:pic>
    </p:spTree>
    <p:extLst>
      <p:ext uri="{BB962C8B-B14F-4D97-AF65-F5344CB8AC3E}">
        <p14:creationId xmlns:p14="http://schemas.microsoft.com/office/powerpoint/2010/main" val="17314432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guide id="3" orient="horz" pos="14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mmand Climate Team White_op2">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5264738-8C33-7548-E984-D0B30D39ABFC}"/>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5DE4A778-1F6A-D4D0-8FFF-2C6C91E5FC55}"/>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B7FC2D11-A403-00BE-8CDD-3F4347C1CBFD}"/>
              </a:ext>
            </a:extLst>
          </p:cNvPr>
          <p:cNvSpPr txBox="1"/>
          <p:nvPr userDrawn="1"/>
        </p:nvSpPr>
        <p:spPr>
          <a:xfrm>
            <a:off x="778471" y="320040"/>
            <a:ext cx="9918104"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The Command Climate Assessment Team</a:t>
            </a:r>
          </a:p>
        </p:txBody>
      </p:sp>
      <p:sp>
        <p:nvSpPr>
          <p:cNvPr id="10" name="Text Placeholder 9">
            <a:extLst>
              <a:ext uri="{FF2B5EF4-FFF2-40B4-BE49-F238E27FC236}">
                <a16:creationId xmlns:a16="http://schemas.microsoft.com/office/drawing/2014/main" id="{A699D9AB-CF38-0B9F-E8F4-A875456BA950}"/>
              </a:ext>
            </a:extLst>
          </p:cNvPr>
          <p:cNvSpPr>
            <a:spLocks noGrp="1"/>
          </p:cNvSpPr>
          <p:nvPr>
            <p:ph type="body" sz="quarter" idx="15" hasCustomPrompt="1"/>
          </p:nvPr>
        </p:nvSpPr>
        <p:spPr>
          <a:xfrm>
            <a:off x="842963" y="1475779"/>
            <a:ext cx="5147020" cy="4457367"/>
          </a:xfrm>
          <a:prstGeom prst="rect">
            <a:avLst/>
          </a:prstGeom>
        </p:spPr>
        <p:txBody>
          <a:bodyPr wrap="square"/>
          <a:lstStyle>
            <a:lvl1pPr marL="285750" indent="-285750">
              <a:lnSpc>
                <a:spcPct val="100000"/>
              </a:lnSpc>
              <a:spcBef>
                <a:spcPts val="400"/>
              </a:spcBef>
              <a:buFont typeface="Arial" panose="020B0604020202020204" pitchFamily="34" charset="0"/>
              <a:buChar char="•"/>
              <a:defRPr lang="en-US" sz="1800" dirty="0">
                <a:solidFill>
                  <a:srgbClr val="333333"/>
                </a:solidFill>
              </a:defRPr>
            </a:lvl1pPr>
            <a:lvl2pPr>
              <a:defRPr sz="1400"/>
            </a:lvl2pPr>
          </a:lstStyle>
          <a:p>
            <a:pPr lvl="0"/>
            <a:r>
              <a:rPr lang="en-US"/>
              <a:t>Name, Rank, and Title of team member(s)</a:t>
            </a:r>
          </a:p>
          <a:p>
            <a:pPr lvl="0"/>
            <a:endParaRPr lang="en-US"/>
          </a:p>
        </p:txBody>
      </p:sp>
      <p:sp>
        <p:nvSpPr>
          <p:cNvPr id="13" name="TextBox 12">
            <a:extLst>
              <a:ext uri="{FF2B5EF4-FFF2-40B4-BE49-F238E27FC236}">
                <a16:creationId xmlns:a16="http://schemas.microsoft.com/office/drawing/2014/main" id="{5720B832-A49E-E795-A4B6-76A30E56CE04}"/>
              </a:ext>
            </a:extLst>
          </p:cNvPr>
          <p:cNvSpPr txBox="1"/>
          <p:nvPr userDrawn="1"/>
        </p:nvSpPr>
        <p:spPr>
          <a:xfrm>
            <a:off x="7528574" y="3242797"/>
            <a:ext cx="3086589"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picture of the CCA team or unit/organization here.</a:t>
            </a:r>
          </a:p>
        </p:txBody>
      </p:sp>
    </p:spTree>
    <p:extLst>
      <p:ext uri="{BB962C8B-B14F-4D97-AF65-F5344CB8AC3E}">
        <p14:creationId xmlns:p14="http://schemas.microsoft.com/office/powerpoint/2010/main" val="239430983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5_Content, Two Column w/ Icons_op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0F3054D-A135-B6C1-C254-F29F5F863D48}"/>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98A1C9-E720-4AC7-DA10-DE2FD059C5B2}"/>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13A8A020-C24A-3191-A7C6-ADFC507134BF}"/>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Protective Factors  |  </a:t>
            </a:r>
            <a:r>
              <a:rPr lang="en-US" sz="2800" b="0" i="0" dirty="0">
                <a:solidFill>
                  <a:schemeClr val="bg1"/>
                </a:solidFill>
                <a:latin typeface="Arial" panose="020B0604020202020204" pitchFamily="34" charset="0"/>
                <a:cs typeface="Arial" panose="020B0604020202020204" pitchFamily="34" charset="0"/>
              </a:rPr>
              <a:t>Favorable Ratings</a:t>
            </a:r>
          </a:p>
        </p:txBody>
      </p:sp>
      <p:sp>
        <p:nvSpPr>
          <p:cNvPr id="11" name="TextBox 10">
            <a:extLst>
              <a:ext uri="{FF2B5EF4-FFF2-40B4-BE49-F238E27FC236}">
                <a16:creationId xmlns:a16="http://schemas.microsoft.com/office/drawing/2014/main" id="{442FA877-A9A6-7957-A82F-D34A6D59D66D}"/>
              </a:ext>
            </a:extLst>
          </p:cNvPr>
          <p:cNvSpPr txBox="1"/>
          <p:nvPr userDrawn="1"/>
        </p:nvSpPr>
        <p:spPr>
          <a:xfrm>
            <a:off x="2884968" y="2971732"/>
            <a:ext cx="642206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Copy the Protective Factors – Favorable Ratings chart from the DEOCS Survey Results PDF Report. You can hold the Windows + Shift + S keys to open the screenshot/snipping tool. Paste image over this text.</a:t>
            </a:r>
          </a:p>
        </p:txBody>
      </p:sp>
    </p:spTree>
    <p:extLst>
      <p:ext uri="{BB962C8B-B14F-4D97-AF65-F5344CB8AC3E}">
        <p14:creationId xmlns:p14="http://schemas.microsoft.com/office/powerpoint/2010/main" val="280706907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9_Content, Two Column w/ Icons_op2">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69C2041-028C-34C3-76A6-73E9985A2D15}"/>
              </a:ext>
            </a:extLst>
          </p:cNvPr>
          <p:cNvSpPr txBox="1"/>
          <p:nvPr userDrawn="1"/>
        </p:nvSpPr>
        <p:spPr>
          <a:xfrm>
            <a:off x="3829050" y="2705528"/>
            <a:ext cx="4533900" cy="1754326"/>
          </a:xfrm>
          <a:prstGeom prst="rect">
            <a:avLst/>
          </a:prstGeom>
          <a:solidFill>
            <a:schemeClr val="bg1"/>
          </a:solid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Copy the Trends Over Time for Protective Factors – Favorable Ratings table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5" name="Rectangle 4">
            <a:extLst>
              <a:ext uri="{FF2B5EF4-FFF2-40B4-BE49-F238E27FC236}">
                <a16:creationId xmlns:a16="http://schemas.microsoft.com/office/drawing/2014/main" id="{5556A12E-FA13-5D03-537F-6EF0EB579303}"/>
              </a:ext>
            </a:extLst>
          </p:cNvPr>
          <p:cNvSpPr/>
          <p:nvPr userDrawn="1"/>
        </p:nvSpPr>
        <p:spPr>
          <a:xfrm>
            <a:off x="0" y="1083560"/>
            <a:ext cx="12192000" cy="1107236"/>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0F3054D-A135-B6C1-C254-F29F5F863D48}"/>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98A1C9-E720-4AC7-DA10-DE2FD059C5B2}"/>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E8E96992-5803-9A27-9474-99F3E9C68114}"/>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Protective Factors  |  </a:t>
            </a:r>
            <a:r>
              <a:rPr lang="en-US" sz="2800" b="0" i="0" dirty="0">
                <a:solidFill>
                  <a:schemeClr val="bg1"/>
                </a:solidFill>
                <a:latin typeface="Arial" panose="020B0604020202020204" pitchFamily="34" charset="0"/>
                <a:cs typeface="Arial" panose="020B0604020202020204" pitchFamily="34" charset="0"/>
              </a:rPr>
              <a:t>Trends Over Time</a:t>
            </a:r>
          </a:p>
        </p:txBody>
      </p:sp>
    </p:spTree>
    <p:extLst>
      <p:ext uri="{BB962C8B-B14F-4D97-AF65-F5344CB8AC3E}">
        <p14:creationId xmlns:p14="http://schemas.microsoft.com/office/powerpoint/2010/main" val="4171368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36694" y="1862525"/>
            <a:ext cx="6379114" cy="830997"/>
          </a:xfrm>
          <a:prstGeom prst="rect">
            <a:avLst/>
          </a:prstGeom>
          <a:noFill/>
        </p:spPr>
        <p:txBody>
          <a:bodyPr wrap="square" rtlCol="0">
            <a:spAutoFit/>
          </a:bodyPr>
          <a:lstStyle/>
          <a:p>
            <a:r>
              <a:rPr lang="en-US" sz="4800" b="1" dirty="0">
                <a:solidFill>
                  <a:srgbClr val="FFFFFF"/>
                </a:solidFill>
              </a:rPr>
              <a:t>Our DEOCS Results</a:t>
            </a: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hematic&#10;&#10;Description automatically generated">
            <a:extLst>
              <a:ext uri="{FF2B5EF4-FFF2-40B4-BE49-F238E27FC236}">
                <a16:creationId xmlns:a16="http://schemas.microsoft.com/office/drawing/2014/main" id="{08821BE4-A542-35B5-AA1F-B829B320C675}"/>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87532447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7_Content, Two Column w/ Icons_op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3D7EAF-71FC-BF7D-37E2-B1117EA721BF}"/>
              </a:ext>
            </a:extLst>
          </p:cNvPr>
          <p:cNvSpPr txBox="1"/>
          <p:nvPr userDrawn="1"/>
        </p:nvSpPr>
        <p:spPr>
          <a:xfrm>
            <a:off x="3829050" y="2695990"/>
            <a:ext cx="4533900" cy="2031325"/>
          </a:xfrm>
          <a:prstGeom prst="rect">
            <a:avLst/>
          </a:prstGeom>
          <a:solidFill>
            <a:schemeClr val="bg1"/>
          </a:solid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Copy the Risk Factors – Unfavorable Ratings chart from the DEOCS Survey Results PDF Report. You can hold the Windows + Shift + S keys to open the screenshot/ 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Paste image over this text.</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18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7" name="Rectangle 6">
            <a:extLst>
              <a:ext uri="{FF2B5EF4-FFF2-40B4-BE49-F238E27FC236}">
                <a16:creationId xmlns:a16="http://schemas.microsoft.com/office/drawing/2014/main" id="{44A5C079-475E-32BC-93E7-848D72E65F47}"/>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05845C68-0A5B-0E4D-CC51-387E09561E70}"/>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CEE16473-39B4-E042-1339-B648C6D92D0E}"/>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Risk Factors</a:t>
            </a:r>
            <a:r>
              <a:rPr lang="en-US" sz="3200" b="0" i="1" dirty="0">
                <a:solidFill>
                  <a:schemeClr val="bg1"/>
                </a:solidFill>
                <a:latin typeface="Arial" panose="020B0604020202020204" pitchFamily="34" charset="0"/>
                <a:cs typeface="Arial" panose="020B0604020202020204" pitchFamily="34" charset="0"/>
              </a:rPr>
              <a:t>  </a:t>
            </a:r>
            <a:r>
              <a:rPr lang="en-US" sz="3200" b="1" dirty="0">
                <a:solidFill>
                  <a:schemeClr val="bg1"/>
                </a:solidFill>
                <a:latin typeface="Arial" panose="020B0604020202020204" pitchFamily="34" charset="0"/>
                <a:cs typeface="Arial" panose="020B0604020202020204" pitchFamily="34" charset="0"/>
              </a:rPr>
              <a:t>|  </a:t>
            </a:r>
            <a:r>
              <a:rPr lang="en-US" sz="2800" b="0" i="0" dirty="0">
                <a:solidFill>
                  <a:schemeClr val="bg1"/>
                </a:solidFill>
                <a:latin typeface="Arial" panose="020B0604020202020204" pitchFamily="34" charset="0"/>
                <a:cs typeface="Arial" panose="020B0604020202020204" pitchFamily="34" charset="0"/>
              </a:rPr>
              <a:t>Unfavorable Ratings</a:t>
            </a:r>
            <a:endParaRPr lang="en-US" sz="2800" b="0" i="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0510518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_Content, Two Column w/ Icons_op2">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3CED4A-B2D9-8168-5C52-CC4D03876DA5}"/>
              </a:ext>
            </a:extLst>
          </p:cNvPr>
          <p:cNvSpPr txBox="1"/>
          <p:nvPr userDrawn="1"/>
        </p:nvSpPr>
        <p:spPr>
          <a:xfrm>
            <a:off x="3829050" y="2707566"/>
            <a:ext cx="4533900" cy="1969770"/>
          </a:xfrm>
          <a:prstGeom prst="rect">
            <a:avLst/>
          </a:prstGeom>
          <a:solidFill>
            <a:schemeClr val="bg1"/>
          </a:solidFill>
          <a:ln w="38100">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Copy the Trends Over Time for Risk Factors – Unfavorable Ratings table from the DEOCS Survey Results PDF Report. You can hold the Windows + Shift + S keys to open the screenshot/ 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solidFill>
                  <a:schemeClr val="tx1">
                    <a:lumMod val="50000"/>
                    <a:lumOff val="50000"/>
                  </a:schemeClr>
                </a:solidFill>
                <a:latin typeface="Arial" panose="020B0604020202020204" pitchFamily="34" charset="0"/>
                <a:cs typeface="Arial" panose="020B0604020202020204" pitchFamily="34" charset="0"/>
              </a:rPr>
              <a:t>Paste image over this text.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400"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5556A12E-FA13-5D03-537F-6EF0EB579303}"/>
              </a:ext>
            </a:extLst>
          </p:cNvPr>
          <p:cNvSpPr/>
          <p:nvPr userDrawn="1"/>
        </p:nvSpPr>
        <p:spPr>
          <a:xfrm>
            <a:off x="0" y="1083560"/>
            <a:ext cx="12192000" cy="1107236"/>
          </a:xfrm>
          <a:prstGeom prst="rect">
            <a:avLst/>
          </a:prstGeom>
          <a:no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D0F3054D-A135-B6C1-C254-F29F5F863D48}"/>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1598A1C9-E720-4AC7-DA10-DE2FD059C5B2}"/>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79FC709F-FA17-3A8B-ACF7-44C8F6FA352A}"/>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Risk Factors  |  </a:t>
            </a:r>
            <a:r>
              <a:rPr lang="en-US" sz="2800" b="0" i="0" dirty="0">
                <a:solidFill>
                  <a:schemeClr val="bg1"/>
                </a:solidFill>
                <a:latin typeface="Arial" panose="020B0604020202020204" pitchFamily="34" charset="0"/>
                <a:cs typeface="Arial" panose="020B0604020202020204" pitchFamily="34" charset="0"/>
              </a:rPr>
              <a:t>Trends Over Time</a:t>
            </a:r>
          </a:p>
        </p:txBody>
      </p:sp>
    </p:spTree>
    <p:extLst>
      <p:ext uri="{BB962C8B-B14F-4D97-AF65-F5344CB8AC3E}">
        <p14:creationId xmlns:p14="http://schemas.microsoft.com/office/powerpoint/2010/main" val="29359654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F62BC7E-84B0-9DAD-906A-7113D47AE3C0}"/>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Cohesion</a:t>
            </a:r>
          </a:p>
        </p:txBody>
      </p:sp>
      <p:sp>
        <p:nvSpPr>
          <p:cNvPr id="10" name="TextBox 9">
            <a:extLst>
              <a:ext uri="{FF2B5EF4-FFF2-40B4-BE49-F238E27FC236}">
                <a16:creationId xmlns:a16="http://schemas.microsoft.com/office/drawing/2014/main" id="{A64CDD00-8B7B-FA01-A07F-12FA9F14921D}"/>
              </a:ext>
            </a:extLst>
          </p:cNvPr>
          <p:cNvSpPr txBox="1"/>
          <p:nvPr userDrawn="1"/>
        </p:nvSpPr>
        <p:spPr>
          <a:xfrm>
            <a:off x="2364122" y="2910632"/>
            <a:ext cx="74637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Cohesion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13347C48-8E11-7712-6DA8-A80A2FFBD246}"/>
              </a:ext>
            </a:extLst>
          </p:cNvPr>
          <p:cNvSpPr txBox="1"/>
          <p:nvPr userDrawn="1"/>
        </p:nvSpPr>
        <p:spPr>
          <a:xfrm>
            <a:off x="0" y="1132151"/>
            <a:ext cx="12192000" cy="1107996"/>
          </a:xfrm>
          <a:prstGeom prst="rect">
            <a:avLst/>
          </a:prstGeom>
          <a:solidFill>
            <a:srgbClr val="AEBFD4"/>
          </a:solidFill>
          <a:ln w="57150">
            <a:noFill/>
          </a:ln>
        </p:spPr>
        <p:txBody>
          <a:bodyPr wrap="squar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baseline="0" dirty="0">
                <a:latin typeface="Arial" panose="020B0604020202020204" pitchFamily="34" charset="0"/>
                <a:cs typeface="Arial" panose="020B0604020202020204" pitchFamily="34" charset="0"/>
              </a:rPr>
              <a:t>Cohesion </a:t>
            </a:r>
            <a:r>
              <a:rPr lang="en-US" sz="1600" b="0" i="0" u="none" strike="noStrike" baseline="0" dirty="0">
                <a:latin typeface="Arial" panose="020B0604020202020204" pitchFamily="34" charset="0"/>
                <a:cs typeface="Arial" panose="020B0604020202020204" pitchFamily="34" charset="0"/>
              </a:rPr>
              <a:t>assesses whether individuals in a workplace care about each other, share the same mission and goals, and work together effectively. Cohesive organizations are linked to improved readiness and retention, and a lower likelihood of sexual assault, sexual harassment, and suicide.</a:t>
            </a:r>
            <a:endParaRPr lang="en-US" sz="1600" b="1" i="1"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7E7F6109-0C6C-7A86-5371-674F07BD3E80}"/>
              </a:ext>
            </a:extLst>
          </p:cNvPr>
          <p:cNvSpPr>
            <a:spLocks noGrp="1"/>
          </p:cNvSpPr>
          <p:nvPr>
            <p:ph type="body" sz="quarter" idx="10" hasCustomPrompt="1"/>
          </p:nvPr>
        </p:nvSpPr>
        <p:spPr>
          <a:xfrm>
            <a:off x="823901" y="4523333"/>
            <a:ext cx="10525832"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a:t>Click to add notes/comments.</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endParaRPr lang="en-US"/>
          </a:p>
        </p:txBody>
      </p:sp>
    </p:spTree>
    <p:extLst>
      <p:ext uri="{BB962C8B-B14F-4D97-AF65-F5344CB8AC3E}">
        <p14:creationId xmlns:p14="http://schemas.microsoft.com/office/powerpoint/2010/main" val="39141011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16EE00E-270E-48AE-3F8C-806F1543F003}"/>
              </a:ext>
            </a:extLst>
          </p:cNvPr>
          <p:cNvSpPr txBox="1"/>
          <p:nvPr userDrawn="1"/>
        </p:nvSpPr>
        <p:spPr>
          <a:xfrm>
            <a:off x="842269" y="320040"/>
            <a:ext cx="10793261" cy="107721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Cohesion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i="1" dirty="0">
              <a:solidFill>
                <a:schemeClr val="bg1"/>
              </a:solidFill>
              <a:latin typeface="Arial" panose="020B0604020202020204" pitchFamily="34" charset="0"/>
              <a:cs typeface="Arial" panose="020B0604020202020204" pitchFamily="34" charset="0"/>
            </a:endParaRPr>
          </a:p>
          <a:p>
            <a:endParaRPr lang="en-US" sz="3200" b="0" i="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6C36F64-63AD-F792-ECAC-08D7A754069F}"/>
              </a:ext>
            </a:extLst>
          </p:cNvPr>
          <p:cNvSpPr txBox="1"/>
          <p:nvPr userDrawn="1"/>
        </p:nvSpPr>
        <p:spPr>
          <a:xfrm>
            <a:off x="1346888" y="2971732"/>
            <a:ext cx="584279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Cohesion Ratings by Demographic Category chart from the DEOCS Survey Results PDF Report. You can hold the Windows + Shift + S keys to open the screenshot/snipping tool. Paste image over this text.</a:t>
            </a:r>
          </a:p>
        </p:txBody>
      </p:sp>
      <p:sp>
        <p:nvSpPr>
          <p:cNvPr id="21" name="Text Placeholder 6">
            <a:extLst>
              <a:ext uri="{FF2B5EF4-FFF2-40B4-BE49-F238E27FC236}">
                <a16:creationId xmlns:a16="http://schemas.microsoft.com/office/drawing/2014/main" id="{D0DC6A2D-1997-DFDD-146E-EB51B950E621}"/>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71009289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7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BF62BC7E-84B0-9DAD-906A-7113D47AE3C0}"/>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Connectedness</a:t>
            </a:r>
          </a:p>
        </p:txBody>
      </p:sp>
      <p:sp>
        <p:nvSpPr>
          <p:cNvPr id="15" name="Text Placeholder 6">
            <a:extLst>
              <a:ext uri="{FF2B5EF4-FFF2-40B4-BE49-F238E27FC236}">
                <a16:creationId xmlns:a16="http://schemas.microsoft.com/office/drawing/2014/main" id="{9A415AD9-E4EC-BBC1-8E77-8660A01C801F}"/>
              </a:ext>
            </a:extLst>
          </p:cNvPr>
          <p:cNvSpPr>
            <a:spLocks noGrp="1"/>
          </p:cNvSpPr>
          <p:nvPr>
            <p:ph type="body" sz="quarter" idx="10" hasCustomPrompt="1"/>
          </p:nvPr>
        </p:nvSpPr>
        <p:spPr>
          <a:xfrm>
            <a:off x="823901" y="4523333"/>
            <a:ext cx="10525832"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a:t>Click to add notes/comments.</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endParaRPr lang="en-US"/>
          </a:p>
        </p:txBody>
      </p:sp>
      <p:sp>
        <p:nvSpPr>
          <p:cNvPr id="8" name="TextBox 7">
            <a:extLst>
              <a:ext uri="{FF2B5EF4-FFF2-40B4-BE49-F238E27FC236}">
                <a16:creationId xmlns:a16="http://schemas.microsoft.com/office/drawing/2014/main" id="{B13E64EF-4249-9C1F-988B-1C385DE2928C}"/>
              </a:ext>
            </a:extLst>
          </p:cNvPr>
          <p:cNvSpPr txBox="1"/>
          <p:nvPr userDrawn="1"/>
        </p:nvSpPr>
        <p:spPr>
          <a:xfrm>
            <a:off x="2243472" y="3134420"/>
            <a:ext cx="77050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Connectedness chart from the DEOCS Survey Results PDF Report. You can hold the Windows + Shift + S keys to open the screenshot/snipping tool. Paste image over this text.</a:t>
            </a:r>
          </a:p>
        </p:txBody>
      </p:sp>
      <p:sp>
        <p:nvSpPr>
          <p:cNvPr id="3" name="TextBox 2">
            <a:extLst>
              <a:ext uri="{FF2B5EF4-FFF2-40B4-BE49-F238E27FC236}">
                <a16:creationId xmlns:a16="http://schemas.microsoft.com/office/drawing/2014/main" id="{3ABAB9E9-C858-3BE5-5D09-91DF3E863238}"/>
              </a:ext>
            </a:extLst>
          </p:cNvPr>
          <p:cNvSpPr txBox="1"/>
          <p:nvPr userDrawn="1"/>
        </p:nvSpPr>
        <p:spPr>
          <a:xfrm>
            <a:off x="0" y="1132151"/>
            <a:ext cx="12192000" cy="1600438"/>
          </a:xfrm>
          <a:prstGeom prst="rect">
            <a:avLst/>
          </a:prstGeom>
          <a:solidFill>
            <a:srgbClr val="AEBFD4"/>
          </a:solidFill>
          <a:ln w="254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Connectedness </a:t>
            </a:r>
            <a:r>
              <a:rPr lang="en-US" sz="1600" b="0" i="0" u="none" strike="noStrike" baseline="0" dirty="0">
                <a:latin typeface="Arial" panose="020B0604020202020204" pitchFamily="34" charset="0"/>
                <a:cs typeface="Arial" panose="020B0604020202020204" pitchFamily="34" charset="0"/>
              </a:rPr>
              <a:t>measures an individual’s closeness or belongingness to their unit or organization, and their satisfaction with their relationship to, and support from, others in that unit or organization. This also includes organizational identification which is the degree to which an individual views themselves as a member of the organization and to what extent they experience a sense of oneness with the organization’s values, brand, and methods. Higher connectedness is linked to improved readiness, higher retention, and a lower likelihood of suicide.</a:t>
            </a:r>
            <a:endParaRPr lang="en-US" sz="2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1660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4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B16EE00E-270E-48AE-3F8C-806F1543F003}"/>
              </a:ext>
            </a:extLst>
          </p:cNvPr>
          <p:cNvSpPr txBox="1"/>
          <p:nvPr userDrawn="1"/>
        </p:nvSpPr>
        <p:spPr>
          <a:xfrm>
            <a:off x="842270" y="320040"/>
            <a:ext cx="11349730"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Connectedness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i="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C0EC41C0-9D8B-1F54-F67A-278C8E4BB715}"/>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Connectedness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7" name="Text Placeholder 6">
            <a:extLst>
              <a:ext uri="{FF2B5EF4-FFF2-40B4-BE49-F238E27FC236}">
                <a16:creationId xmlns:a16="http://schemas.microsoft.com/office/drawing/2014/main" id="{6EA394F5-CE15-6A0E-858D-530465C97F82}"/>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20382126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2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3ACAB13-D18B-A124-5A50-5EA1A4845C96}"/>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Engagement &amp; Commitment</a:t>
            </a:r>
          </a:p>
        </p:txBody>
      </p:sp>
      <p:sp>
        <p:nvSpPr>
          <p:cNvPr id="9" name="TextBox 8">
            <a:extLst>
              <a:ext uri="{FF2B5EF4-FFF2-40B4-BE49-F238E27FC236}">
                <a16:creationId xmlns:a16="http://schemas.microsoft.com/office/drawing/2014/main" id="{094C4171-963A-4724-7170-448380208C1A}"/>
              </a:ext>
            </a:extLst>
          </p:cNvPr>
          <p:cNvSpPr txBox="1"/>
          <p:nvPr userDrawn="1"/>
        </p:nvSpPr>
        <p:spPr>
          <a:xfrm>
            <a:off x="1877728" y="2920927"/>
            <a:ext cx="841817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Engagement &amp; Commitment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57DC53D8-D109-40E9-60B8-6F46AB5C7C9D}"/>
              </a:ext>
            </a:extLst>
          </p:cNvPr>
          <p:cNvSpPr txBox="1"/>
          <p:nvPr userDrawn="1"/>
        </p:nvSpPr>
        <p:spPr>
          <a:xfrm>
            <a:off x="0" y="1133856"/>
            <a:ext cx="12192000" cy="1107996"/>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Engagement &amp; Commitment </a:t>
            </a:r>
            <a:r>
              <a:rPr lang="en-US" sz="1600" b="0" i="0" u="none" strike="noStrike" baseline="0" dirty="0">
                <a:latin typeface="Arial" panose="020B0604020202020204" pitchFamily="34" charset="0"/>
                <a:cs typeface="Arial" panose="020B0604020202020204" pitchFamily="34" charset="0"/>
              </a:rPr>
              <a:t>measures the extent to which one finds their work fulfilling and is committed to their job and organization. Engaged and committed individuals demonstrate enthusiasm for, and dedication to, the work that they do. Higher levels of engagement and commitment are linked to improved readiness, higher retention, and a lower likelihood of suicide.</a:t>
            </a:r>
            <a:endParaRPr lang="en-US" sz="24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93A8BADE-485E-CF44-94CE-5EF7174D9D92}"/>
              </a:ext>
            </a:extLst>
          </p:cNvPr>
          <p:cNvSpPr>
            <a:spLocks noGrp="1"/>
          </p:cNvSpPr>
          <p:nvPr>
            <p:ph type="body" sz="quarter" idx="10" hasCustomPrompt="1"/>
          </p:nvPr>
        </p:nvSpPr>
        <p:spPr>
          <a:xfrm>
            <a:off x="823901" y="4523333"/>
            <a:ext cx="10525832"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a:t>Click to add notes/comments.</a:t>
            </a:r>
          </a:p>
          <a:p>
            <a:pPr marL="342900" marR="0" lvl="0" indent="-342900" fontAlgn="base">
              <a:lnSpc>
                <a:spcPct val="107000"/>
              </a:lnSpc>
              <a:spcBef>
                <a:spcPts val="0"/>
              </a:spcBef>
              <a:spcAft>
                <a:spcPts val="0"/>
              </a:spcAft>
              <a:buSzPts val="1000"/>
              <a:buFont typeface="Symbol" panose="05050102010706020507" pitchFamily="18" charset="2"/>
              <a:buChar char=""/>
              <a:tabLst>
                <a:tab pos="457200" algn="l"/>
              </a:tabLst>
            </a:pPr>
            <a:endParaRPr lang="en-US"/>
          </a:p>
        </p:txBody>
      </p:sp>
    </p:spTree>
    <p:extLst>
      <p:ext uri="{BB962C8B-B14F-4D97-AF65-F5344CB8AC3E}">
        <p14:creationId xmlns:p14="http://schemas.microsoft.com/office/powerpoint/2010/main" val="210558269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073532-6394-1A2F-9419-428C9626D1AC}"/>
              </a:ext>
            </a:extLst>
          </p:cNvPr>
          <p:cNvSpPr txBox="1"/>
          <p:nvPr userDrawn="1"/>
        </p:nvSpPr>
        <p:spPr>
          <a:xfrm>
            <a:off x="842269" y="320040"/>
            <a:ext cx="11349731" cy="523220"/>
          </a:xfrm>
          <a:prstGeom prst="rect">
            <a:avLst/>
          </a:prstGeom>
          <a:noFill/>
        </p:spPr>
        <p:txBody>
          <a:bodyPr wrap="square" lIns="0" rtlCol="0">
            <a:spAutoFit/>
          </a:bodyPr>
          <a:lstStyle/>
          <a:p>
            <a:r>
              <a:rPr lang="en-US" sz="2800" b="1" dirty="0">
                <a:solidFill>
                  <a:schemeClr val="bg1"/>
                </a:solidFill>
                <a:latin typeface="Arial" panose="020B0604020202020204" pitchFamily="34" charset="0"/>
                <a:cs typeface="Arial" panose="020B0604020202020204" pitchFamily="34" charset="0"/>
              </a:rPr>
              <a:t>Engagement &amp; Commitment Ratings by Demographic</a:t>
            </a:r>
            <a:r>
              <a:rPr lang="en-US" sz="2800" b="1" baseline="0" dirty="0">
                <a:solidFill>
                  <a:schemeClr val="bg1"/>
                </a:solidFill>
                <a:latin typeface="Arial" panose="020B0604020202020204" pitchFamily="34" charset="0"/>
                <a:cs typeface="Arial" panose="020B0604020202020204" pitchFamily="34" charset="0"/>
              </a:rPr>
              <a:t> Category</a:t>
            </a:r>
            <a:endParaRPr lang="en-US" sz="2800" b="0" i="0" dirty="0">
              <a:solidFill>
                <a:schemeClr val="bg1"/>
              </a:solidFill>
              <a:highlight>
                <a:srgbClr val="FFFF00"/>
              </a:highligh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850AF703-FD28-2482-AA5F-994C56DDB309}"/>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Engagement &amp; Commitment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C0DFE879-349B-9DB8-CEE3-0E0249610690}"/>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287782636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4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 Placeholder 6">
            <a:extLst>
              <a:ext uri="{FF2B5EF4-FFF2-40B4-BE49-F238E27FC236}">
                <a16:creationId xmlns:a16="http://schemas.microsoft.com/office/drawing/2014/main" id="{9A415AD9-E4EC-BBC1-8E77-8660A01C801F}"/>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
        <p:nvSpPr>
          <p:cNvPr id="13" name="TextBox 12">
            <a:extLst>
              <a:ext uri="{FF2B5EF4-FFF2-40B4-BE49-F238E27FC236}">
                <a16:creationId xmlns:a16="http://schemas.microsoft.com/office/drawing/2014/main" id="{E3ACAB13-D18B-A124-5A50-5EA1A4845C96}"/>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Fairness</a:t>
            </a:r>
          </a:p>
        </p:txBody>
      </p:sp>
      <p:sp>
        <p:nvSpPr>
          <p:cNvPr id="8" name="TextBox 7">
            <a:extLst>
              <a:ext uri="{FF2B5EF4-FFF2-40B4-BE49-F238E27FC236}">
                <a16:creationId xmlns:a16="http://schemas.microsoft.com/office/drawing/2014/main" id="{D57F0137-3C73-4F22-C056-4F11E6AFC65B}"/>
              </a:ext>
            </a:extLst>
          </p:cNvPr>
          <p:cNvSpPr txBox="1"/>
          <p:nvPr userDrawn="1"/>
        </p:nvSpPr>
        <p:spPr>
          <a:xfrm>
            <a:off x="1886911" y="2967335"/>
            <a:ext cx="841817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Fairness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6D94B2FA-FD63-6F78-81D6-3B8F2F7EF247}"/>
              </a:ext>
            </a:extLst>
          </p:cNvPr>
          <p:cNvSpPr txBox="1"/>
          <p:nvPr userDrawn="1"/>
        </p:nvSpPr>
        <p:spPr>
          <a:xfrm>
            <a:off x="0" y="1133856"/>
            <a:ext cx="12192000" cy="1354217"/>
          </a:xfrm>
          <a:prstGeom prst="rect">
            <a:avLst/>
          </a:prstGeom>
          <a:solidFill>
            <a:schemeClr val="accent5"/>
          </a:solidFill>
          <a:ln w="76200">
            <a:noFill/>
          </a:ln>
        </p:spPr>
        <p:txBody>
          <a:bodyPr wrap="square" lIns="182880" tIns="182880" rIns="182880" bIns="182880" rtlCol="0">
            <a:spAutoFit/>
          </a:bodyPr>
          <a:lstStyle/>
          <a:p>
            <a:r>
              <a:rPr lang="en-US" sz="1600" b="0" i="1" u="none" strike="noStrike" baseline="0" dirty="0">
                <a:latin typeface="Arial" panose="020B0604020202020204" pitchFamily="34" charset="0"/>
                <a:cs typeface="Arial" panose="020B0604020202020204" pitchFamily="34" charset="0"/>
              </a:rPr>
              <a:t>Fairness </a:t>
            </a:r>
            <a:r>
              <a:rPr lang="en-US" sz="1600" b="0" i="0" u="none" strike="noStrike" baseline="0" dirty="0">
                <a:latin typeface="Arial" panose="020B0604020202020204" pitchFamily="34" charset="0"/>
                <a:cs typeface="Arial" panose="020B0604020202020204" pitchFamily="34" charset="0"/>
              </a:rPr>
              <a:t>is the perception that formal and informal organizational policies, practices, and procedures regarding information sharing, job opportunities, and promotions are based on merit, inclusion, equality, and respect. Organizations with fair treatment are linked to improved readiness, higher retention, and a lower likelihood of sexual harassment and racial/ethnic harassment and discrimination.</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901406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073532-6394-1A2F-9419-428C9626D1AC}"/>
              </a:ext>
            </a:extLst>
          </p:cNvPr>
          <p:cNvSpPr txBox="1"/>
          <p:nvPr userDrawn="1"/>
        </p:nvSpPr>
        <p:spPr>
          <a:xfrm>
            <a:off x="842269" y="320040"/>
            <a:ext cx="11161839"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Fairness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2FD830B0-8A5F-8C24-5203-D0DC92F00333}"/>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Fairness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3" name="Text Placeholder 6">
            <a:extLst>
              <a:ext uri="{FF2B5EF4-FFF2-40B4-BE49-F238E27FC236}">
                <a16:creationId xmlns:a16="http://schemas.microsoft.com/office/drawing/2014/main" id="{B37FCEE8-2E6B-48B0-0977-288571DD0AB8}"/>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4269992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76299" y="1860607"/>
            <a:ext cx="8563578" cy="830997"/>
          </a:xfrm>
          <a:prstGeom prst="rect">
            <a:avLst/>
          </a:prstGeom>
          <a:noFill/>
        </p:spPr>
        <p:txBody>
          <a:bodyPr wrap="square" rtlCol="0">
            <a:spAutoFit/>
          </a:bodyPr>
          <a:lstStyle/>
          <a:p>
            <a:r>
              <a:rPr lang="en-US" sz="4800" b="1" dirty="0">
                <a:solidFill>
                  <a:srgbClr val="FFFFFF"/>
                </a:solidFill>
              </a:rPr>
              <a:t>Protective Factors</a:t>
            </a:r>
            <a:endParaRPr lang="en-US" sz="4800" b="0" dirty="0">
              <a:solidFill>
                <a:srgbClr val="FFFFFF"/>
              </a:solidFill>
            </a:endParaRP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a:extLst>
              <a:ext uri="{FF2B5EF4-FFF2-40B4-BE49-F238E27FC236}">
                <a16:creationId xmlns:a16="http://schemas.microsoft.com/office/drawing/2014/main" id="{DFA43BC2-28BC-B096-BD16-A4340DEEA7B7}"/>
              </a:ext>
            </a:extLst>
          </p:cNvPr>
          <p:cNvSpPr txBox="1"/>
          <p:nvPr userDrawn="1"/>
        </p:nvSpPr>
        <p:spPr>
          <a:xfrm>
            <a:off x="876300" y="3011917"/>
            <a:ext cx="10673032" cy="1200329"/>
          </a:xfrm>
          <a:prstGeom prst="rect">
            <a:avLst/>
          </a:prstGeom>
          <a:noFill/>
        </p:spPr>
        <p:txBody>
          <a:bodyPr wrap="square" rtlCol="0">
            <a:spAutoFit/>
          </a:bodyPr>
          <a:lstStyle/>
          <a:p>
            <a:pPr algn="l"/>
            <a:r>
              <a:rPr lang="en-US" sz="2400" b="0" i="0" u="none" strike="noStrike" baseline="0" dirty="0">
                <a:solidFill>
                  <a:srgbClr val="FFFFFF"/>
                </a:solidFill>
                <a:latin typeface="Arial" panose="020B0604020202020204" pitchFamily="34" charset="0"/>
                <a:cs typeface="Arial" panose="020B0604020202020204" pitchFamily="34" charset="0"/>
              </a:rPr>
              <a:t>Protective factors are attitudes, beliefs, and behaviors associated with positive outcomes for organizations or units. Higher favorable ratings on protective factors are linked to a higher likelihood of positive outcomes. </a:t>
            </a:r>
            <a:endParaRPr lang="en-US" sz="2400" i="0" dirty="0">
              <a:solidFill>
                <a:srgbClr val="FFFFFF"/>
              </a:solidFill>
              <a:latin typeface="Arial" panose="020B0604020202020204" pitchFamily="34" charset="0"/>
              <a:cs typeface="Arial" panose="020B0604020202020204" pitchFamily="34" charset="0"/>
            </a:endParaRPr>
          </a:p>
        </p:txBody>
      </p:sp>
      <p:pic>
        <p:nvPicPr>
          <p:cNvPr id="3" name="Picture 2" descr="A picture containing schematic&#10;&#10;Description automatically generated">
            <a:extLst>
              <a:ext uri="{FF2B5EF4-FFF2-40B4-BE49-F238E27FC236}">
                <a16:creationId xmlns:a16="http://schemas.microsoft.com/office/drawing/2014/main" id="{E5DDC2FC-D227-B523-7524-EFFE74F1EB0C}"/>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19747786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61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3ACAB13-D18B-A124-5A50-5EA1A4845C96}"/>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Inclusion</a:t>
            </a:r>
          </a:p>
        </p:txBody>
      </p:sp>
      <p:sp>
        <p:nvSpPr>
          <p:cNvPr id="8" name="TextBox 7">
            <a:extLst>
              <a:ext uri="{FF2B5EF4-FFF2-40B4-BE49-F238E27FC236}">
                <a16:creationId xmlns:a16="http://schemas.microsoft.com/office/drawing/2014/main" id="{57FBB89D-6695-A2F7-3D91-78FF52E3FD70}"/>
              </a:ext>
            </a:extLst>
          </p:cNvPr>
          <p:cNvSpPr txBox="1"/>
          <p:nvPr userDrawn="1"/>
        </p:nvSpPr>
        <p:spPr>
          <a:xfrm>
            <a:off x="1877728" y="3053447"/>
            <a:ext cx="841817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Inclusion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546F6442-08CB-1AA9-C484-B4C5712579D8}"/>
              </a:ext>
            </a:extLst>
          </p:cNvPr>
          <p:cNvSpPr txBox="1"/>
          <p:nvPr userDrawn="1"/>
        </p:nvSpPr>
        <p:spPr>
          <a:xfrm>
            <a:off x="0" y="1137354"/>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Inclusion </a:t>
            </a:r>
            <a:r>
              <a:rPr lang="en-US" sz="1600" b="0" i="0" u="none" strike="noStrike" baseline="0" dirty="0">
                <a:latin typeface="Arial" panose="020B0604020202020204" pitchFamily="34" charset="0"/>
                <a:cs typeface="Arial" panose="020B0604020202020204" pitchFamily="34" charset="0"/>
              </a:rPr>
              <a:t>indicates whether individuals are treated fairly and respectfully, have equal access to opportunities and resources, and can contribute fully to the organization’s success. Inclusive work environments ensure that it is safe for an individual to voice their different opinions, perspective, and/or suggestions. Inclusive organizations are linked to a lower likelihood of racial/ethnic harassment and discrimination, improved readiness, and higher retention.</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F69AF731-F72E-A940-A625-144E0844905C}"/>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814637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7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073532-6394-1A2F-9419-428C9626D1AC}"/>
              </a:ext>
            </a:extLst>
          </p:cNvPr>
          <p:cNvSpPr txBox="1"/>
          <p:nvPr userDrawn="1"/>
        </p:nvSpPr>
        <p:spPr>
          <a:xfrm>
            <a:off x="842269" y="320040"/>
            <a:ext cx="1134973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Inclusion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E863907-CF2B-D47E-B476-3B5001F47F97}"/>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Inclusion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3" name="Text Placeholder 6">
            <a:extLst>
              <a:ext uri="{FF2B5EF4-FFF2-40B4-BE49-F238E27FC236}">
                <a16:creationId xmlns:a16="http://schemas.microsoft.com/office/drawing/2014/main" id="{F7198811-F770-61F4-3A69-BC940543D03C}"/>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5378541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63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11347D0-0533-D7DF-DCB8-D7A7C5A27708}"/>
              </a:ext>
            </a:extLst>
          </p:cNvPr>
          <p:cNvSpPr txBox="1"/>
          <p:nvPr userDrawn="1"/>
        </p:nvSpPr>
        <p:spPr>
          <a:xfrm>
            <a:off x="842269" y="320040"/>
            <a:ext cx="11131728"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Leadership Support – </a:t>
            </a:r>
          </a:p>
        </p:txBody>
      </p:sp>
      <p:sp>
        <p:nvSpPr>
          <p:cNvPr id="9" name="TextBox 8">
            <a:extLst>
              <a:ext uri="{FF2B5EF4-FFF2-40B4-BE49-F238E27FC236}">
                <a16:creationId xmlns:a16="http://schemas.microsoft.com/office/drawing/2014/main" id="{189F6F59-52B5-BBA2-64C7-B29E106F826B}"/>
              </a:ext>
            </a:extLst>
          </p:cNvPr>
          <p:cNvSpPr txBox="1"/>
          <p:nvPr userDrawn="1"/>
        </p:nvSpPr>
        <p:spPr>
          <a:xfrm>
            <a:off x="1686327" y="2788263"/>
            <a:ext cx="881934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Leadership Support – Ratings for All Immediate Supervisors chart from the DEOCS Survey Results PDF Report. You can hold the Windows + Shift + S keys to open the screenshot/snipping tool. Paste image over this text.</a:t>
            </a:r>
          </a:p>
        </p:txBody>
      </p:sp>
      <p:sp>
        <p:nvSpPr>
          <p:cNvPr id="3" name="TextBox 2">
            <a:extLst>
              <a:ext uri="{FF2B5EF4-FFF2-40B4-BE49-F238E27FC236}">
                <a16:creationId xmlns:a16="http://schemas.microsoft.com/office/drawing/2014/main" id="{744FE06B-8DA9-BF9E-AA32-E621A867E86A}"/>
              </a:ext>
            </a:extLst>
          </p:cNvPr>
          <p:cNvSpPr txBox="1"/>
          <p:nvPr userDrawn="1"/>
        </p:nvSpPr>
        <p:spPr>
          <a:xfrm>
            <a:off x="0" y="1130494"/>
            <a:ext cx="12192000" cy="1107996"/>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Leadership Support </a:t>
            </a:r>
            <a:r>
              <a:rPr lang="en-US" sz="1600" b="0" i="0" u="none" strike="noStrike" baseline="0" dirty="0">
                <a:latin typeface="Arial" panose="020B0604020202020204" pitchFamily="34" charset="0"/>
                <a:cs typeface="Arial" panose="020B0604020202020204" pitchFamily="34" charset="0"/>
              </a:rPr>
              <a:t>is the perception that leaders build trust, encourage goal attainment and professional development, promote effective communication, and support teamwork. Organizations with supportive leaders are linked to improved readiness, higher retention, and a lower likelihood of sexual assault, sexual harassment, and suicide. </a:t>
            </a:r>
            <a:endParaRPr lang="en-US" sz="2400" b="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F24557C6-2C3F-6077-181E-BCAAFC6C552A}"/>
              </a:ext>
            </a:extLst>
          </p:cNvPr>
          <p:cNvSpPr txBox="1"/>
          <p:nvPr userDrawn="1"/>
        </p:nvSpPr>
        <p:spPr>
          <a:xfrm>
            <a:off x="5135877" y="180571"/>
            <a:ext cx="3635010"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All Immediate Supervisors</a:t>
            </a:r>
            <a:endParaRPr lang="en-US" sz="2400" b="0" dirty="0">
              <a:solidFill>
                <a:schemeClr val="bg1"/>
              </a:solidFill>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0B99CD46-90E9-70C1-7E37-D7EFC4599770}"/>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8027704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8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9660BFA-953C-9FDD-6EDB-61F2DC353FC5}"/>
              </a:ext>
            </a:extLst>
          </p:cNvPr>
          <p:cNvSpPr txBox="1"/>
          <p:nvPr userDrawn="1"/>
        </p:nvSpPr>
        <p:spPr>
          <a:xfrm>
            <a:off x="842269" y="320040"/>
            <a:ext cx="4452107"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Leadership Support –  </a:t>
            </a:r>
          </a:p>
        </p:txBody>
      </p:sp>
      <p:sp>
        <p:nvSpPr>
          <p:cNvPr id="10" name="TextBox 9">
            <a:extLst>
              <a:ext uri="{FF2B5EF4-FFF2-40B4-BE49-F238E27FC236}">
                <a16:creationId xmlns:a16="http://schemas.microsoft.com/office/drawing/2014/main" id="{0FD090B1-3627-257A-5C28-89CF67CAB928}"/>
              </a:ext>
            </a:extLst>
          </p:cNvPr>
          <p:cNvSpPr txBox="1"/>
          <p:nvPr userDrawn="1"/>
        </p:nvSpPr>
        <p:spPr>
          <a:xfrm>
            <a:off x="1607638" y="2694733"/>
            <a:ext cx="53213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Leadership Support — Ratings for All Immediate Supervisors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75F28BBD-7139-78D9-3668-5EBE09EA55CB}"/>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
        <p:nvSpPr>
          <p:cNvPr id="4" name="TextBox 3">
            <a:extLst>
              <a:ext uri="{FF2B5EF4-FFF2-40B4-BE49-F238E27FC236}">
                <a16:creationId xmlns:a16="http://schemas.microsoft.com/office/drawing/2014/main" id="{F793808F-2ED1-2D0A-4B95-D7817F486698}"/>
              </a:ext>
            </a:extLst>
          </p:cNvPr>
          <p:cNvSpPr txBox="1"/>
          <p:nvPr userDrawn="1"/>
        </p:nvSpPr>
        <p:spPr>
          <a:xfrm>
            <a:off x="5135876" y="180571"/>
            <a:ext cx="6213853"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All Immediate Supervisors by Demographic Category</a:t>
            </a:r>
            <a:endParaRPr lang="en-US" sz="24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47041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64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3ACAB13-D18B-A124-5A50-5EA1A4845C96}"/>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Morale</a:t>
            </a:r>
          </a:p>
        </p:txBody>
      </p:sp>
      <p:sp>
        <p:nvSpPr>
          <p:cNvPr id="10" name="TextBox 9">
            <a:extLst>
              <a:ext uri="{FF2B5EF4-FFF2-40B4-BE49-F238E27FC236}">
                <a16:creationId xmlns:a16="http://schemas.microsoft.com/office/drawing/2014/main" id="{855CD8D7-CEB0-30EF-76AD-FB032C033181}"/>
              </a:ext>
            </a:extLst>
          </p:cNvPr>
          <p:cNvSpPr txBox="1"/>
          <p:nvPr userDrawn="1"/>
        </p:nvSpPr>
        <p:spPr>
          <a:xfrm>
            <a:off x="2480345" y="3041763"/>
            <a:ext cx="7231310"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Morale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19C97331-111D-0C85-06CB-A9F1D5B582F1}"/>
              </a:ext>
            </a:extLst>
          </p:cNvPr>
          <p:cNvSpPr txBox="1"/>
          <p:nvPr userDrawn="1"/>
        </p:nvSpPr>
        <p:spPr>
          <a:xfrm>
            <a:off x="0"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Morale </a:t>
            </a:r>
            <a:r>
              <a:rPr lang="en-US" sz="1600" b="0" i="0" u="none" strike="noStrike" baseline="0" dirty="0">
                <a:latin typeface="Arial" panose="020B0604020202020204" pitchFamily="34" charset="0"/>
                <a:cs typeface="Arial" panose="020B0604020202020204" pitchFamily="34" charset="0"/>
              </a:rPr>
              <a:t>is the confidence, enthusiasm, collective pride, and willingness to persist in the activities of the group. It is also an individual’s perception that members of their unit or organization are confident, enthusiastic, have collective pride, and are willing to persist in the activities of the unit or organization. Organizations with high morale are linked to improved readiness, higher retention, and a lower likelihood of sexual assault.</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0CB44D8F-19EE-8F75-9665-3205A212AC47}"/>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161093106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9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073532-6394-1A2F-9419-428C9626D1AC}"/>
              </a:ext>
            </a:extLst>
          </p:cNvPr>
          <p:cNvSpPr txBox="1"/>
          <p:nvPr userDrawn="1"/>
        </p:nvSpPr>
        <p:spPr>
          <a:xfrm>
            <a:off x="842269" y="320040"/>
            <a:ext cx="12299573"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Morale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i="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1D1198A-A9EA-5160-E777-E10ADF22FD44}"/>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Morales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8AE05003-54A1-FC96-B1EE-FD422AD9B72A}"/>
              </a:ext>
            </a:extLst>
          </p:cNvPr>
          <p:cNvSpPr>
            <a:spLocks noGrp="1"/>
          </p:cNvSpPr>
          <p:nvPr>
            <p:ph type="body" sz="quarter" idx="11"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288558743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65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3ACAB13-D18B-A124-5A50-5EA1A4845C96}"/>
              </a:ext>
            </a:extLst>
          </p:cNvPr>
          <p:cNvSpPr txBox="1"/>
          <p:nvPr userDrawn="1"/>
        </p:nvSpPr>
        <p:spPr>
          <a:xfrm>
            <a:off x="842269" y="320040"/>
            <a:ext cx="609574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Safe Storage for Lethal Means</a:t>
            </a:r>
          </a:p>
        </p:txBody>
      </p:sp>
      <p:sp>
        <p:nvSpPr>
          <p:cNvPr id="8" name="TextBox 7">
            <a:extLst>
              <a:ext uri="{FF2B5EF4-FFF2-40B4-BE49-F238E27FC236}">
                <a16:creationId xmlns:a16="http://schemas.microsoft.com/office/drawing/2014/main" id="{52B592D8-FA43-FCB3-FD3B-3731B73C5E7A}"/>
              </a:ext>
            </a:extLst>
          </p:cNvPr>
          <p:cNvSpPr txBox="1"/>
          <p:nvPr userDrawn="1"/>
        </p:nvSpPr>
        <p:spPr>
          <a:xfrm>
            <a:off x="1887872" y="2911729"/>
            <a:ext cx="84162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Safe Storage for Lethal Means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00BF7EA9-06EC-1DEB-D9B1-E41DFC677ACD}"/>
              </a:ext>
            </a:extLst>
          </p:cNvPr>
          <p:cNvSpPr txBox="1"/>
          <p:nvPr userDrawn="1"/>
        </p:nvSpPr>
        <p:spPr>
          <a:xfrm>
            <a:off x="0" y="1133856"/>
            <a:ext cx="12192000" cy="861774"/>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Safe Storage for Lethal Means </a:t>
            </a:r>
            <a:r>
              <a:rPr lang="en-US" sz="1600" dirty="0">
                <a:solidFill>
                  <a:srgbClr val="000000"/>
                </a:solidFill>
                <a:effectLst/>
                <a:latin typeface="Arial" panose="020B0604020202020204" pitchFamily="34" charset="0"/>
                <a:ea typeface="Calibri" panose="020F0502020204030204" pitchFamily="34" charset="0"/>
              </a:rPr>
              <a:t>whether one would keep a firearm safely stored (i.e., unloaded or in a secure storage container/device) if they had one in their living space. </a:t>
            </a:r>
            <a:r>
              <a:rPr lang="en-US" sz="1600" b="0" i="0" u="none" strike="noStrike" baseline="0" dirty="0">
                <a:latin typeface="Arial" panose="020B0604020202020204" pitchFamily="34" charset="0"/>
                <a:cs typeface="Arial" panose="020B0604020202020204" pitchFamily="34" charset="0"/>
              </a:rPr>
              <a:t>Keeping lethal means safely stored is linked to a lower likelihood of suicide.</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FCA7E40F-434F-FE3F-3C56-06CC67634652}"/>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177555355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0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BD073532-6394-1A2F-9419-428C9626D1AC}"/>
              </a:ext>
            </a:extLst>
          </p:cNvPr>
          <p:cNvSpPr txBox="1"/>
          <p:nvPr userDrawn="1"/>
        </p:nvSpPr>
        <p:spPr>
          <a:xfrm>
            <a:off x="842269" y="320040"/>
            <a:ext cx="11250204" cy="523220"/>
          </a:xfrm>
          <a:prstGeom prst="rect">
            <a:avLst/>
          </a:prstGeom>
          <a:noFill/>
        </p:spPr>
        <p:txBody>
          <a:bodyPr wrap="square" lIns="0" rtlCol="0">
            <a:spAutoFit/>
          </a:bodyPr>
          <a:lstStyle/>
          <a:p>
            <a:r>
              <a:rPr lang="en-US" sz="2800" b="1" dirty="0">
                <a:solidFill>
                  <a:schemeClr val="bg1"/>
                </a:solidFill>
                <a:latin typeface="Arial" panose="020B0604020202020204" pitchFamily="34" charset="0"/>
                <a:cs typeface="Arial" panose="020B0604020202020204" pitchFamily="34" charset="0"/>
              </a:rPr>
              <a:t>Safe Storage for Lethal Means Ratings by Demographic</a:t>
            </a:r>
            <a:r>
              <a:rPr lang="en-US" sz="28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D254B1E-E5A1-D776-3B58-112D7B6163D4}"/>
              </a:ext>
            </a:extLst>
          </p:cNvPr>
          <p:cNvSpPr txBox="1"/>
          <p:nvPr userDrawn="1"/>
        </p:nvSpPr>
        <p:spPr>
          <a:xfrm>
            <a:off x="1882610"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Safe Storage for Lethal Means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7DC3C61B-E31A-82C3-0957-2EDC3C48AEFD}"/>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93946813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77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38891B-D6B8-AA58-31BC-48B66C99D080}"/>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Transformational Leadership –</a:t>
            </a:r>
          </a:p>
        </p:txBody>
      </p:sp>
      <p:sp>
        <p:nvSpPr>
          <p:cNvPr id="8" name="TextBox 7">
            <a:extLst>
              <a:ext uri="{FF2B5EF4-FFF2-40B4-BE49-F238E27FC236}">
                <a16:creationId xmlns:a16="http://schemas.microsoft.com/office/drawing/2014/main" id="{7E04C23A-42AB-C428-1CE5-8D159842A041}"/>
              </a:ext>
            </a:extLst>
          </p:cNvPr>
          <p:cNvSpPr txBox="1"/>
          <p:nvPr userDrawn="1"/>
        </p:nvSpPr>
        <p:spPr>
          <a:xfrm>
            <a:off x="2174147" y="2857093"/>
            <a:ext cx="784370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a:t>
            </a:r>
            <a:r>
              <a:rPr lang="en-US" sz="1800" dirty="0">
                <a:solidFill>
                  <a:schemeClr val="tx1">
                    <a:lumMod val="50000"/>
                    <a:lumOff val="50000"/>
                  </a:schemeClr>
                </a:solidFill>
                <a:latin typeface="Arial" panose="020B0604020202020204" pitchFamily="34" charset="0"/>
                <a:cs typeface="Arial" panose="020B0604020202020204" pitchFamily="34" charset="0"/>
              </a:rPr>
              <a:t>the Transformational Leadership – Ratings for Unit/Organization Leader </a:t>
            </a:r>
            <a:r>
              <a:rPr lang="en-US" dirty="0">
                <a:solidFill>
                  <a:schemeClr val="tx1">
                    <a:lumMod val="50000"/>
                    <a:lumOff val="50000"/>
                  </a:schemeClr>
                </a:solidFill>
                <a:latin typeface="Arial" panose="020B0604020202020204" pitchFamily="34" charset="0"/>
                <a:cs typeface="Arial" panose="020B0604020202020204" pitchFamily="34" charset="0"/>
              </a:rPr>
              <a:t>chart from the DEOCS Survey Results PDF Report. You can hold the Windows + Shift + S keys to open the screenshot/snipping tool. Paste image over this text.</a:t>
            </a:r>
          </a:p>
        </p:txBody>
      </p:sp>
      <p:sp>
        <p:nvSpPr>
          <p:cNvPr id="3" name="TextBox 2">
            <a:extLst>
              <a:ext uri="{FF2B5EF4-FFF2-40B4-BE49-F238E27FC236}">
                <a16:creationId xmlns:a16="http://schemas.microsoft.com/office/drawing/2014/main" id="{7E506FF7-4203-B132-518F-1D58C157F2F4}"/>
              </a:ext>
            </a:extLst>
          </p:cNvPr>
          <p:cNvSpPr txBox="1"/>
          <p:nvPr userDrawn="1"/>
        </p:nvSpPr>
        <p:spPr>
          <a:xfrm>
            <a:off x="0"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Transformational Leadership </a:t>
            </a:r>
            <a:r>
              <a:rPr lang="en-US" sz="1600" b="0" i="0" u="none" strike="noStrike" baseline="0" dirty="0">
                <a:latin typeface="Arial" panose="020B0604020202020204" pitchFamily="34" charset="0"/>
                <a:cs typeface="Arial" panose="020B0604020202020204" pitchFamily="34" charset="0"/>
              </a:rPr>
              <a:t>measures the perception that leaders encourage, inspire, and motivate others to meet new challenges and accomplish tasks beyond what they feel is possible. Characteristics of a transformational leader include idealized influence or charisma, inspirational motivation, intellectual stimulation, and individualized consideration. Organizations with transformational leaders are linked to improved readiness, higher retention, and a lower likelihood of sexual assault.</a:t>
            </a:r>
            <a:endParaRPr lang="en-US" sz="2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C84E7F4A-3D6F-D244-E96E-BFCF96226731}"/>
              </a:ext>
            </a:extLst>
          </p:cNvPr>
          <p:cNvSpPr txBox="1"/>
          <p:nvPr userDrawn="1"/>
        </p:nvSpPr>
        <p:spPr>
          <a:xfrm>
            <a:off x="6867083" y="165858"/>
            <a:ext cx="3757374"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Unit/Organization Leader</a:t>
            </a:r>
            <a:endParaRPr lang="en-US" sz="2400" b="0" dirty="0">
              <a:solidFill>
                <a:schemeClr val="bg1"/>
              </a:solidFill>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53B4617E-8B86-2A0F-7AA1-0D1E977A779F}"/>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21807055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9CC28E7-EA1B-C695-2D50-476F478F81A7}"/>
              </a:ext>
            </a:extLst>
          </p:cNvPr>
          <p:cNvSpPr txBox="1"/>
          <p:nvPr userDrawn="1"/>
        </p:nvSpPr>
        <p:spPr>
          <a:xfrm>
            <a:off x="1793710" y="2694733"/>
            <a:ext cx="52539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a:t>
            </a:r>
            <a:r>
              <a:rPr lang="en-US" sz="1800" dirty="0">
                <a:solidFill>
                  <a:schemeClr val="tx1">
                    <a:lumMod val="50000"/>
                    <a:lumOff val="50000"/>
                  </a:schemeClr>
                </a:solidFill>
                <a:latin typeface="Arial" panose="020B0604020202020204" pitchFamily="34" charset="0"/>
                <a:cs typeface="Arial" panose="020B0604020202020204" pitchFamily="34" charset="0"/>
              </a:rPr>
              <a:t>the Transformational Leadership – Ratings for Unit/Organization Leader by Demographic Category</a:t>
            </a: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8" name="Text Placeholder 6">
            <a:extLst>
              <a:ext uri="{FF2B5EF4-FFF2-40B4-BE49-F238E27FC236}">
                <a16:creationId xmlns:a16="http://schemas.microsoft.com/office/drawing/2014/main" id="{9758B82E-09F4-D8C3-67DE-F38C23B04384}"/>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
        <p:nvSpPr>
          <p:cNvPr id="5" name="TextBox 4">
            <a:extLst>
              <a:ext uri="{FF2B5EF4-FFF2-40B4-BE49-F238E27FC236}">
                <a16:creationId xmlns:a16="http://schemas.microsoft.com/office/drawing/2014/main" id="{68BDBF98-C7D6-86BA-9F52-A20E8D3511DF}"/>
              </a:ext>
            </a:extLst>
          </p:cNvPr>
          <p:cNvSpPr txBox="1"/>
          <p:nvPr userDrawn="1"/>
        </p:nvSpPr>
        <p:spPr>
          <a:xfrm>
            <a:off x="842269" y="320040"/>
            <a:ext cx="1151448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Transformational Leadership –  </a:t>
            </a:r>
            <a:endParaRPr lang="en-US" sz="27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3739E86-B673-C882-A600-792FF31B82DA}"/>
              </a:ext>
            </a:extLst>
          </p:cNvPr>
          <p:cNvSpPr txBox="1"/>
          <p:nvPr userDrawn="1"/>
        </p:nvSpPr>
        <p:spPr>
          <a:xfrm>
            <a:off x="6867082" y="165858"/>
            <a:ext cx="5253954"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Unit/Organization Leader by Demographic Category</a:t>
            </a:r>
            <a:endParaRPr lang="en-US" sz="2400" b="0"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23699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7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76298" y="1860607"/>
            <a:ext cx="11148553" cy="830997"/>
          </a:xfrm>
          <a:prstGeom prst="rect">
            <a:avLst/>
          </a:prstGeom>
          <a:noFill/>
        </p:spPr>
        <p:txBody>
          <a:bodyPr wrap="square" rtlCol="0">
            <a:spAutoFit/>
          </a:bodyPr>
          <a:lstStyle/>
          <a:p>
            <a:r>
              <a:rPr lang="en-US" sz="4800" b="1" dirty="0">
                <a:solidFill>
                  <a:srgbClr val="FFFFFF"/>
                </a:solidFill>
              </a:rPr>
              <a:t>Risk Factors</a:t>
            </a:r>
            <a:endParaRPr lang="en-US" sz="3200" b="0" dirty="0">
              <a:solidFill>
                <a:srgbClr val="FFFFFF"/>
              </a:solidFill>
            </a:endParaRP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206948E-4B34-E613-2A18-33F6A01EBCB4}"/>
              </a:ext>
            </a:extLst>
          </p:cNvPr>
          <p:cNvSpPr txBox="1"/>
          <p:nvPr userDrawn="1"/>
        </p:nvSpPr>
        <p:spPr>
          <a:xfrm>
            <a:off x="869411" y="2998173"/>
            <a:ext cx="10246976" cy="1200329"/>
          </a:xfrm>
          <a:prstGeom prst="rect">
            <a:avLst/>
          </a:prstGeom>
          <a:noFill/>
        </p:spPr>
        <p:txBody>
          <a:bodyPr wrap="square" rtlCol="0">
            <a:spAutoFit/>
          </a:bodyPr>
          <a:lstStyle/>
          <a:p>
            <a:pPr algn="l"/>
            <a:r>
              <a:rPr lang="en-US" sz="2400" b="0" i="0" u="none" strike="noStrike" baseline="0" dirty="0">
                <a:solidFill>
                  <a:srgbClr val="FFFFFF"/>
                </a:solidFill>
                <a:latin typeface="Arial" panose="020B0604020202020204" pitchFamily="34" charset="0"/>
                <a:cs typeface="Arial" panose="020B0604020202020204" pitchFamily="34" charset="0"/>
              </a:rPr>
              <a:t>Risk factors are attitudes, beliefs, and behaviors associated with negative outcomes for organizations or units. Higher unfavorable ratings on risk factors are linked to a higher likelihood of negative outcomes.</a:t>
            </a:r>
            <a:endParaRPr lang="en-US" sz="2400" i="0" dirty="0">
              <a:solidFill>
                <a:srgbClr val="FFFFFF"/>
              </a:solidFill>
              <a:latin typeface="Arial" panose="020B0604020202020204" pitchFamily="34" charset="0"/>
              <a:cs typeface="Arial" panose="020B0604020202020204" pitchFamily="34" charset="0"/>
            </a:endParaRPr>
          </a:p>
        </p:txBody>
      </p:sp>
      <p:pic>
        <p:nvPicPr>
          <p:cNvPr id="3" name="Picture 2" descr="A picture containing schematic&#10;&#10;Description automatically generated">
            <a:extLst>
              <a:ext uri="{FF2B5EF4-FFF2-40B4-BE49-F238E27FC236}">
                <a16:creationId xmlns:a16="http://schemas.microsoft.com/office/drawing/2014/main" id="{6FAFC53A-B197-41F2-9F21-BF686CC96AE3}"/>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5891366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79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E2D040-58A2-6414-0658-C06D2C03CA1C}"/>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Work-Life Balance</a:t>
            </a:r>
          </a:p>
        </p:txBody>
      </p:sp>
      <p:sp>
        <p:nvSpPr>
          <p:cNvPr id="10" name="TextBox 9">
            <a:extLst>
              <a:ext uri="{FF2B5EF4-FFF2-40B4-BE49-F238E27FC236}">
                <a16:creationId xmlns:a16="http://schemas.microsoft.com/office/drawing/2014/main" id="{67FE4E88-8900-F047-745A-320B49D77EFC}"/>
              </a:ext>
            </a:extLst>
          </p:cNvPr>
          <p:cNvSpPr txBox="1"/>
          <p:nvPr userDrawn="1"/>
        </p:nvSpPr>
        <p:spPr>
          <a:xfrm>
            <a:off x="2319672" y="2911729"/>
            <a:ext cx="75526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Work-Life Balance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BCB4AF7D-5A31-4D64-F4D7-0B9FD26FA023}"/>
              </a:ext>
            </a:extLst>
          </p:cNvPr>
          <p:cNvSpPr txBox="1"/>
          <p:nvPr userDrawn="1"/>
        </p:nvSpPr>
        <p:spPr>
          <a:xfrm>
            <a:off x="0" y="1133856"/>
            <a:ext cx="12192000" cy="861774"/>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Work-Life Balance </a:t>
            </a:r>
            <a:r>
              <a:rPr lang="en-US" sz="1600" b="0" i="0" u="none" strike="noStrike" baseline="0" dirty="0">
                <a:latin typeface="Arial" panose="020B0604020202020204" pitchFamily="34" charset="0"/>
                <a:cs typeface="Arial" panose="020B0604020202020204" pitchFamily="34" charset="0"/>
              </a:rPr>
              <a:t>measures one’s perception that the demands of their work and personal life are compatible. A work-life balance is linked to higher retention, improved readiness, and a lower likelihood of suicide.</a:t>
            </a:r>
            <a:endParaRPr lang="en-US" sz="24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903A5E05-0DBE-CBFE-9562-0D3B150B5BA1}"/>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4276686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3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CAE02D8-25C7-07E0-0790-BBD22987BEA2}"/>
              </a:ext>
            </a:extLst>
          </p:cNvPr>
          <p:cNvSpPr txBox="1"/>
          <p:nvPr userDrawn="1"/>
        </p:nvSpPr>
        <p:spPr>
          <a:xfrm>
            <a:off x="842269" y="320040"/>
            <a:ext cx="12533489" cy="1077218"/>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Work-Life Balance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750" b="0" i="1" dirty="0">
              <a:solidFill>
                <a:schemeClr val="bg1"/>
              </a:solidFill>
              <a:latin typeface="Arial" panose="020B0604020202020204" pitchFamily="34" charset="0"/>
              <a:cs typeface="Arial" panose="020B0604020202020204" pitchFamily="34" charset="0"/>
            </a:endParaRPr>
          </a:p>
          <a:p>
            <a:endParaRPr lang="en-US" sz="3200" b="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0C19FF8-FAEB-6929-06C8-22FD461C2F50}"/>
              </a:ext>
            </a:extLst>
          </p:cNvPr>
          <p:cNvSpPr txBox="1"/>
          <p:nvPr userDrawn="1"/>
        </p:nvSpPr>
        <p:spPr>
          <a:xfrm>
            <a:off x="1883445"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Work-Life Balance Ratings by Demographic Category chart from 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47C320B7-4758-6525-BFA9-D630F3299418}"/>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259750023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7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B5E74D3-86FF-AFDE-93B9-A58ED1FE6AF5}"/>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Alcohol Impairing Memory</a:t>
            </a:r>
          </a:p>
        </p:txBody>
      </p:sp>
      <p:sp>
        <p:nvSpPr>
          <p:cNvPr id="8" name="TextBox 7">
            <a:extLst>
              <a:ext uri="{FF2B5EF4-FFF2-40B4-BE49-F238E27FC236}">
                <a16:creationId xmlns:a16="http://schemas.microsoft.com/office/drawing/2014/main" id="{572D0DD8-4B92-DA63-DEE8-C2189CBC0ADE}"/>
              </a:ext>
            </a:extLst>
          </p:cNvPr>
          <p:cNvSpPr txBox="1"/>
          <p:nvPr userDrawn="1"/>
        </p:nvSpPr>
        <p:spPr>
          <a:xfrm>
            <a:off x="2281571" y="2903263"/>
            <a:ext cx="7628855"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Alcohol Impairing Memory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2E157B89-9C55-AB90-823E-F8BF3AE66AB3}"/>
              </a:ext>
            </a:extLst>
          </p:cNvPr>
          <p:cNvSpPr txBox="1"/>
          <p:nvPr userDrawn="1"/>
        </p:nvSpPr>
        <p:spPr>
          <a:xfrm>
            <a:off x="-1"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Alcohol Impairing Memory </a:t>
            </a:r>
            <a:r>
              <a:rPr lang="en-US" sz="1600" b="0" i="0" u="none" strike="noStrike" baseline="0" dirty="0">
                <a:latin typeface="Arial" panose="020B0604020202020204" pitchFamily="34" charset="0"/>
                <a:cs typeface="Arial" panose="020B0604020202020204" pitchFamily="34" charset="0"/>
              </a:rPr>
              <a:t>measures how often, during the last three months, one was unable to remember what happened the night before due to drinking alcohol. This occurs when an individual drinks enough alcohol to temporarily block the transfer of memories from short-term to long-term storage—known as memory consolidation—in a brain area called the hippocampus. Frequent memory loss due to alcohol is linked to a higher likelihood of sexual harassment, sexual assault, and suicide.</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760FC238-871A-8FB8-FB41-909C744555CF}"/>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65291472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5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C628E32-33E6-2BFC-7932-AFFC5DCE0DF6}"/>
              </a:ext>
            </a:extLst>
          </p:cNvPr>
          <p:cNvSpPr txBox="1"/>
          <p:nvPr userDrawn="1"/>
        </p:nvSpPr>
        <p:spPr>
          <a:xfrm>
            <a:off x="842269" y="320040"/>
            <a:ext cx="11131728" cy="523220"/>
          </a:xfrm>
          <a:prstGeom prst="rect">
            <a:avLst/>
          </a:prstGeom>
          <a:noFill/>
        </p:spPr>
        <p:txBody>
          <a:bodyPr wrap="square" lIns="0" rtlCol="0">
            <a:spAutoFit/>
          </a:bodyPr>
          <a:lstStyle/>
          <a:p>
            <a:r>
              <a:rPr lang="en-US" sz="2800" b="1" dirty="0">
                <a:solidFill>
                  <a:schemeClr val="bg1"/>
                </a:solidFill>
                <a:latin typeface="Arial" panose="020B0604020202020204" pitchFamily="34" charset="0"/>
                <a:cs typeface="Arial" panose="020B0604020202020204" pitchFamily="34" charset="0"/>
              </a:rPr>
              <a:t>Alcohol Impairing Memory Ratings by Demographic</a:t>
            </a:r>
            <a:r>
              <a:rPr lang="en-US" sz="28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highlight>
                <a:srgbClr val="FFFF00"/>
              </a:highligh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3415B7A0-008B-26C4-160C-8C5B731C7E0D}"/>
              </a:ext>
            </a:extLst>
          </p:cNvPr>
          <p:cNvSpPr txBox="1"/>
          <p:nvPr userDrawn="1"/>
        </p:nvSpPr>
        <p:spPr>
          <a:xfrm>
            <a:off x="1883445" y="2694733"/>
            <a:ext cx="47713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Alcohol Impairing Memory Ratings </a:t>
            </a: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by Demographic Category chart from </a:t>
            </a:r>
            <a:r>
              <a:rPr lang="en-US" dirty="0">
                <a:solidFill>
                  <a:schemeClr val="tx1">
                    <a:lumMod val="50000"/>
                    <a:lumOff val="50000"/>
                  </a:schemeClr>
                </a:solidFill>
                <a:latin typeface="Arial" panose="020B0604020202020204" pitchFamily="34" charset="0"/>
                <a:cs typeface="Arial" panose="020B0604020202020204" pitchFamily="34" charset="0"/>
              </a:rPr>
              <a:t>the DEOCS Survey Results PDF Report.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2" name="Text Placeholder 6">
            <a:extLst>
              <a:ext uri="{FF2B5EF4-FFF2-40B4-BE49-F238E27FC236}">
                <a16:creationId xmlns:a16="http://schemas.microsoft.com/office/drawing/2014/main" id="{FA6861A3-B645-6BA8-7687-7385BC3D469F}"/>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413285539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69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4C52C763-0B7B-8E48-CC95-DD77A0CEE16C}"/>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Binge Drinking</a:t>
            </a:r>
          </a:p>
        </p:txBody>
      </p:sp>
      <p:sp>
        <p:nvSpPr>
          <p:cNvPr id="8" name="TextBox 7">
            <a:extLst>
              <a:ext uri="{FF2B5EF4-FFF2-40B4-BE49-F238E27FC236}">
                <a16:creationId xmlns:a16="http://schemas.microsoft.com/office/drawing/2014/main" id="{8F6A59A1-68C6-315D-406D-F6148E3A5F0D}"/>
              </a:ext>
            </a:extLst>
          </p:cNvPr>
          <p:cNvSpPr txBox="1"/>
          <p:nvPr userDrawn="1"/>
        </p:nvSpPr>
        <p:spPr>
          <a:xfrm>
            <a:off x="2480345" y="2884441"/>
            <a:ext cx="737603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Binge Drinking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7AB1725D-3F6D-1810-98D7-906CF97B2406}"/>
              </a:ext>
            </a:extLst>
          </p:cNvPr>
          <p:cNvSpPr txBox="1"/>
          <p:nvPr userDrawn="1"/>
        </p:nvSpPr>
        <p:spPr>
          <a:xfrm>
            <a:off x="-1" y="1133856"/>
            <a:ext cx="12192000" cy="1107996"/>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Binge Drinking </a:t>
            </a:r>
            <a:r>
              <a:rPr lang="en-US" sz="1600" b="0" i="0" u="none" strike="noStrike" baseline="0" dirty="0">
                <a:latin typeface="Arial" panose="020B0604020202020204" pitchFamily="34" charset="0"/>
                <a:cs typeface="Arial" panose="020B0604020202020204" pitchFamily="34" charset="0"/>
              </a:rPr>
              <a:t>measures how often, during the last three months, one consumed 5 or more drinks on one occasion. This pattern of drinking alcohol within 2 hours brings blood alcohol concentration (BAC) to 0.08 percent or higher for typical adults. Frequent binge drinking is linked to a higher likelihood of sexual harassment, sexual assault, and suicide.</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C2F24BA1-506C-5E26-9945-EB532C59AD08}"/>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16196691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4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6886662-85BB-6ED1-1A5E-43B54C0EB6A7}"/>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Binge Drinking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FAE057A-F631-C363-945F-D8FCAAC5490A}"/>
              </a:ext>
            </a:extLst>
          </p:cNvPr>
          <p:cNvSpPr txBox="1"/>
          <p:nvPr userDrawn="1"/>
        </p:nvSpPr>
        <p:spPr>
          <a:xfrm>
            <a:off x="1711205" y="2833233"/>
            <a:ext cx="49276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a:t>
            </a: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Binge Drinking Ratings by Demographic Category chart from </a:t>
            </a:r>
            <a:r>
              <a:rPr lang="en-US" dirty="0">
                <a:solidFill>
                  <a:schemeClr val="tx1">
                    <a:lumMod val="50000"/>
                    <a:lumOff val="50000"/>
                  </a:schemeClr>
                </a:solidFill>
                <a:latin typeface="Arial" panose="020B0604020202020204" pitchFamily="34" charset="0"/>
                <a:cs typeface="Arial" panose="020B0604020202020204" pitchFamily="34" charset="0"/>
              </a:rPr>
              <a:t>the DEOCS Survey Results PDF Report. You can hold the Windows + Shift + S keys to open the screenshot/snipping tool. Paste image over this text.</a:t>
            </a:r>
          </a:p>
        </p:txBody>
      </p:sp>
      <p:sp>
        <p:nvSpPr>
          <p:cNvPr id="4" name="Text Placeholder 6">
            <a:extLst>
              <a:ext uri="{FF2B5EF4-FFF2-40B4-BE49-F238E27FC236}">
                <a16:creationId xmlns:a16="http://schemas.microsoft.com/office/drawing/2014/main" id="{94A5E70D-A78D-1394-1889-69B2F285AB16}"/>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15178986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80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38891B-D6B8-AA58-31BC-48B66C99D080}"/>
              </a:ext>
            </a:extLst>
          </p:cNvPr>
          <p:cNvSpPr txBox="1"/>
          <p:nvPr userDrawn="1"/>
        </p:nvSpPr>
        <p:spPr>
          <a:xfrm>
            <a:off x="842268" y="320040"/>
            <a:ext cx="1150213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Passive Leadership – </a:t>
            </a:r>
            <a:endParaRPr lang="en-US" sz="3100" b="1"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7E04C23A-42AB-C428-1CE5-8D159842A041}"/>
              </a:ext>
            </a:extLst>
          </p:cNvPr>
          <p:cNvSpPr txBox="1"/>
          <p:nvPr userDrawn="1"/>
        </p:nvSpPr>
        <p:spPr>
          <a:xfrm>
            <a:off x="2174147" y="2773229"/>
            <a:ext cx="784370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a:t>
            </a:r>
            <a:r>
              <a:rPr lang="en-US" sz="1800" dirty="0">
                <a:solidFill>
                  <a:schemeClr val="tx1">
                    <a:lumMod val="50000"/>
                    <a:lumOff val="50000"/>
                  </a:schemeClr>
                </a:solidFill>
                <a:latin typeface="Arial" panose="020B0604020202020204" pitchFamily="34" charset="0"/>
                <a:cs typeface="Arial" panose="020B0604020202020204" pitchFamily="34" charset="0"/>
              </a:rPr>
              <a:t>the Passive Leadership – Ratings for Unit/Organization Leader </a:t>
            </a:r>
            <a:r>
              <a:rPr lang="en-US" dirty="0">
                <a:solidFill>
                  <a:schemeClr val="tx1">
                    <a:lumMod val="50000"/>
                    <a:lumOff val="50000"/>
                  </a:schemeClr>
                </a:solidFill>
                <a:latin typeface="Arial" panose="020B0604020202020204" pitchFamily="34" charset="0"/>
                <a:cs typeface="Arial" panose="020B0604020202020204" pitchFamily="34" charset="0"/>
              </a:rPr>
              <a:t>chart from the DEOCS Survey Results PDF Report. You can hold the Windows + Shift + S keys to open the screenshot/snipping tool. Paste image over this text.</a:t>
            </a:r>
          </a:p>
        </p:txBody>
      </p:sp>
      <p:sp>
        <p:nvSpPr>
          <p:cNvPr id="4" name="TextBox 3">
            <a:extLst>
              <a:ext uri="{FF2B5EF4-FFF2-40B4-BE49-F238E27FC236}">
                <a16:creationId xmlns:a16="http://schemas.microsoft.com/office/drawing/2014/main" id="{9F125028-4A57-0DAD-ED88-11C0DF554AC5}"/>
              </a:ext>
            </a:extLst>
          </p:cNvPr>
          <p:cNvSpPr txBox="1"/>
          <p:nvPr userDrawn="1"/>
        </p:nvSpPr>
        <p:spPr>
          <a:xfrm>
            <a:off x="0" y="1133856"/>
            <a:ext cx="12192000" cy="1107996"/>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Passive Leadership </a:t>
            </a:r>
            <a:r>
              <a:rPr lang="en-US" sz="1600" b="0" i="0" u="none" strike="noStrike" baseline="0" dirty="0">
                <a:latin typeface="Arial" panose="020B0604020202020204" pitchFamily="34" charset="0"/>
                <a:cs typeface="Arial" panose="020B0604020202020204" pitchFamily="34" charset="0"/>
              </a:rPr>
              <a:t>measures the perception that leaders avoid decisions, do not respond to problems, fail to follow up, hesitate to act, and are absent when needed. This is also known as laissez-faire leadership. Organizations with passive leaders are linked to lower levels of readiness and retention, as well as a higher likelihood of sexual harassment.</a:t>
            </a:r>
            <a:endParaRPr lang="en-US" sz="2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6C260DE-0B2A-A3A7-9CEF-3B9E41B10EAB}"/>
              </a:ext>
            </a:extLst>
          </p:cNvPr>
          <p:cNvSpPr txBox="1"/>
          <p:nvPr userDrawn="1"/>
        </p:nvSpPr>
        <p:spPr>
          <a:xfrm>
            <a:off x="5092333" y="177100"/>
            <a:ext cx="4101455"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Unit/Organization Leader</a:t>
            </a:r>
            <a:endParaRPr lang="en-US" sz="2400" b="0" dirty="0">
              <a:solidFill>
                <a:schemeClr val="bg1"/>
              </a:solidFill>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3662A39E-97C5-25E1-02B4-55F09A932582}"/>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99772168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6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A9CC28E7-EA1B-C695-2D50-476F478F81A7}"/>
              </a:ext>
            </a:extLst>
          </p:cNvPr>
          <p:cNvSpPr txBox="1"/>
          <p:nvPr userDrawn="1"/>
        </p:nvSpPr>
        <p:spPr>
          <a:xfrm>
            <a:off x="1644854" y="2694733"/>
            <a:ext cx="52539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a:t>
            </a:r>
            <a:r>
              <a:rPr lang="en-US" sz="1800" dirty="0">
                <a:solidFill>
                  <a:schemeClr val="tx1">
                    <a:lumMod val="50000"/>
                    <a:lumOff val="50000"/>
                  </a:schemeClr>
                </a:solidFill>
                <a:latin typeface="Arial" panose="020B0604020202020204" pitchFamily="34" charset="0"/>
                <a:cs typeface="Arial" panose="020B0604020202020204" pitchFamily="34" charset="0"/>
              </a:rPr>
              <a:t>the Passive Leadership – Ratings for Unit/Organization Leader by Demographic Category</a:t>
            </a: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8" name="Text Placeholder 6">
            <a:extLst>
              <a:ext uri="{FF2B5EF4-FFF2-40B4-BE49-F238E27FC236}">
                <a16:creationId xmlns:a16="http://schemas.microsoft.com/office/drawing/2014/main" id="{9758B82E-09F4-D8C3-67DE-F38C23B04384}"/>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
        <p:nvSpPr>
          <p:cNvPr id="5" name="TextBox 4">
            <a:extLst>
              <a:ext uri="{FF2B5EF4-FFF2-40B4-BE49-F238E27FC236}">
                <a16:creationId xmlns:a16="http://schemas.microsoft.com/office/drawing/2014/main" id="{C249A94A-5A42-46F2-EF14-8ECE8758328C}"/>
              </a:ext>
            </a:extLst>
          </p:cNvPr>
          <p:cNvSpPr txBox="1"/>
          <p:nvPr userDrawn="1"/>
        </p:nvSpPr>
        <p:spPr>
          <a:xfrm>
            <a:off x="5092333" y="177100"/>
            <a:ext cx="5532124"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Unit/Organization Leader by Demographic Category</a:t>
            </a:r>
            <a:endParaRPr lang="en-US" sz="2400" b="0"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F6254721-4F7A-F9B8-FE6B-1CFFC383D332}"/>
              </a:ext>
            </a:extLst>
          </p:cNvPr>
          <p:cNvSpPr txBox="1"/>
          <p:nvPr userDrawn="1"/>
        </p:nvSpPr>
        <p:spPr>
          <a:xfrm>
            <a:off x="842268" y="320040"/>
            <a:ext cx="1150213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Passive Leadership – </a:t>
            </a:r>
            <a:endParaRPr lang="en-US" sz="31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31793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2_Content, Two Column w/ Icons_op2">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AF5384-4154-7983-904A-1B9D289C4482}"/>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267A7BD7-642C-2ACD-976B-5A5112202537}"/>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Racially Harassing Behaviors</a:t>
            </a:r>
          </a:p>
        </p:txBody>
      </p:sp>
      <p:sp>
        <p:nvSpPr>
          <p:cNvPr id="8" name="TextBox 7">
            <a:extLst>
              <a:ext uri="{FF2B5EF4-FFF2-40B4-BE49-F238E27FC236}">
                <a16:creationId xmlns:a16="http://schemas.microsoft.com/office/drawing/2014/main" id="{892057AB-89F1-4F12-F89F-8757534470EC}"/>
              </a:ext>
            </a:extLst>
          </p:cNvPr>
          <p:cNvSpPr txBox="1"/>
          <p:nvPr userDrawn="1"/>
        </p:nvSpPr>
        <p:spPr>
          <a:xfrm>
            <a:off x="2042231" y="3081850"/>
            <a:ext cx="8107538"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Racially Harassing Behaviors chart from the DEOCS Survey Results PDF Report. You can hold the Windows + Shift + S keys to open the screenshot/snipping tool. Paste image over this text.</a:t>
            </a:r>
          </a:p>
        </p:txBody>
      </p:sp>
      <p:sp>
        <p:nvSpPr>
          <p:cNvPr id="3" name="TextBox 2">
            <a:extLst>
              <a:ext uri="{FF2B5EF4-FFF2-40B4-BE49-F238E27FC236}">
                <a16:creationId xmlns:a16="http://schemas.microsoft.com/office/drawing/2014/main" id="{2A19F140-B94C-F6C1-DAF1-4F1D498B4E09}"/>
              </a:ext>
            </a:extLst>
          </p:cNvPr>
          <p:cNvSpPr txBox="1"/>
          <p:nvPr userDrawn="1"/>
        </p:nvSpPr>
        <p:spPr>
          <a:xfrm>
            <a:off x="-1"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Racially Harassing Behaviors </a:t>
            </a:r>
            <a:r>
              <a:rPr lang="en-US" sz="1600" b="0" i="0" u="none" strike="noStrike" baseline="0" dirty="0">
                <a:latin typeface="Arial" panose="020B0604020202020204" pitchFamily="34" charset="0"/>
                <a:cs typeface="Arial" panose="020B0604020202020204" pitchFamily="34" charset="0"/>
              </a:rPr>
              <a:t>measures the experience or witnessing of offensive behaviors based on race or ethnicity that occurred over the past three months. These behaviors create a workplace that is intimidating, hostile, offensive, or unreasonably intrusive. The presence of racially harassing behaviors in organizations is linked to a higher likelihood of racial/ethnic harassment and discrimination, sexual harassment, and suicide, as well as lower levels of readiness and retention.</a:t>
            </a:r>
            <a:endParaRPr lang="en-US" sz="1600" dirty="0">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07A747FC-A87F-DFD8-0E63-1AB21AB4BBCE}"/>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9083350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7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356DB3E7-F12F-1BB5-3127-02E6398AA23E}"/>
              </a:ext>
            </a:extLst>
          </p:cNvPr>
          <p:cNvSpPr txBox="1"/>
          <p:nvPr userDrawn="1"/>
        </p:nvSpPr>
        <p:spPr>
          <a:xfrm>
            <a:off x="842269" y="320040"/>
            <a:ext cx="11131728" cy="523220"/>
          </a:xfrm>
          <a:prstGeom prst="rect">
            <a:avLst/>
          </a:prstGeom>
          <a:noFill/>
        </p:spPr>
        <p:txBody>
          <a:bodyPr wrap="square" lIns="0" rtlCol="0">
            <a:spAutoFit/>
          </a:bodyPr>
          <a:lstStyle/>
          <a:p>
            <a:r>
              <a:rPr lang="en-US" sz="2800" b="1" dirty="0">
                <a:solidFill>
                  <a:schemeClr val="bg1"/>
                </a:solidFill>
                <a:latin typeface="Arial" panose="020B0604020202020204" pitchFamily="34" charset="0"/>
                <a:cs typeface="Arial" panose="020B0604020202020204" pitchFamily="34" charset="0"/>
              </a:rPr>
              <a:t>Racially Harassing Behaviors Ratings by Demographic</a:t>
            </a:r>
            <a:r>
              <a:rPr lang="en-US" sz="28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highlight>
                <a:srgbClr val="FFFF00"/>
              </a:highlight>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E73672A7-A23D-FD8C-737E-F76B7FE1528F}"/>
              </a:ext>
            </a:extLst>
          </p:cNvPr>
          <p:cNvSpPr txBox="1"/>
          <p:nvPr userDrawn="1"/>
        </p:nvSpPr>
        <p:spPr>
          <a:xfrm>
            <a:off x="1775507" y="2833233"/>
            <a:ext cx="5290362"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Racially Harassing Behaviors Ratings by Demographic Category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6" name="Text Placeholder 6">
            <a:extLst>
              <a:ext uri="{FF2B5EF4-FFF2-40B4-BE49-F238E27FC236}">
                <a16:creationId xmlns:a16="http://schemas.microsoft.com/office/drawing/2014/main" id="{79B35B06-AC4B-CA74-571D-E364B34462E7}"/>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754030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1_Section Slide Dark Blue">
    <p:bg>
      <p:bgPr>
        <a:solidFill>
          <a:srgbClr val="0C2554"/>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6A29554-56AC-4F3B-F6DD-4EBBAD99595F}"/>
              </a:ext>
            </a:extLst>
          </p:cNvPr>
          <p:cNvSpPr txBox="1"/>
          <p:nvPr userDrawn="1"/>
        </p:nvSpPr>
        <p:spPr>
          <a:xfrm>
            <a:off x="876298" y="1860607"/>
            <a:ext cx="10600703" cy="830997"/>
          </a:xfrm>
          <a:prstGeom prst="rect">
            <a:avLst/>
          </a:prstGeom>
          <a:noFill/>
        </p:spPr>
        <p:txBody>
          <a:bodyPr wrap="square" rtlCol="0">
            <a:spAutoFit/>
          </a:bodyPr>
          <a:lstStyle/>
          <a:p>
            <a:r>
              <a:rPr lang="en-US" sz="4800" b="1" dirty="0">
                <a:solidFill>
                  <a:srgbClr val="FFFFFF"/>
                </a:solidFill>
              </a:rPr>
              <a:t>Our Written Comments  |  </a:t>
            </a:r>
            <a:r>
              <a:rPr lang="en-US" sz="4800" b="0" dirty="0">
                <a:solidFill>
                  <a:srgbClr val="FFFFFF"/>
                </a:solidFill>
              </a:rPr>
              <a:t>Themes</a:t>
            </a:r>
          </a:p>
        </p:txBody>
      </p:sp>
      <p:pic>
        <p:nvPicPr>
          <p:cNvPr id="2" name="Picture 1" descr="A picture containing schematic&#10;&#10;Description automatically generated">
            <a:extLst>
              <a:ext uri="{FF2B5EF4-FFF2-40B4-BE49-F238E27FC236}">
                <a16:creationId xmlns:a16="http://schemas.microsoft.com/office/drawing/2014/main" id="{C5648185-154C-3678-89F9-9A94DAF02023}"/>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1070792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73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B773D926-C905-7EB5-CF37-7A12049CA776}"/>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Sexist Behaviors</a:t>
            </a:r>
          </a:p>
        </p:txBody>
      </p:sp>
      <p:sp>
        <p:nvSpPr>
          <p:cNvPr id="8" name="TextBox 7">
            <a:extLst>
              <a:ext uri="{FF2B5EF4-FFF2-40B4-BE49-F238E27FC236}">
                <a16:creationId xmlns:a16="http://schemas.microsoft.com/office/drawing/2014/main" id="{B84059B7-81D3-9CFB-0019-255DEB42B7BC}"/>
              </a:ext>
            </a:extLst>
          </p:cNvPr>
          <p:cNvSpPr txBox="1"/>
          <p:nvPr userDrawn="1"/>
        </p:nvSpPr>
        <p:spPr>
          <a:xfrm>
            <a:off x="2174147" y="2967335"/>
            <a:ext cx="784370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Sexist Behaviors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95CCB2DA-56DB-2FA0-D964-2B470198BAC3}"/>
              </a:ext>
            </a:extLst>
          </p:cNvPr>
          <p:cNvSpPr txBox="1"/>
          <p:nvPr userDrawn="1"/>
        </p:nvSpPr>
        <p:spPr>
          <a:xfrm>
            <a:off x="-1"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Sexist Behaviors </a:t>
            </a:r>
            <a:r>
              <a:rPr lang="en-US" sz="1600" b="0" i="0" u="none" strike="noStrike" baseline="0" dirty="0">
                <a:latin typeface="Arial" panose="020B0604020202020204" pitchFamily="34" charset="0"/>
                <a:cs typeface="Arial" panose="020B0604020202020204" pitchFamily="34" charset="0"/>
              </a:rPr>
              <a:t>measures prejudicial, stereotypical, or negative attitudes and opinions based on perceived sex or gender that occurred over the past three months. They also include verbal and/or nonverbal behaviors that convey insulting, offensive, or condescending attitudes based on the perceived gender of the individual. The presence of sexist behaviors in organizations is linked to a higher likelihood of sexual harassment and sexual assault, as well as lower levels of readiness and retention.</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53AFEB36-7B4A-0D04-5BDC-5D6022485291}"/>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10381217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8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7DBA762-DEA2-AFF8-CED6-9DDDFF38B4EA}"/>
              </a:ext>
            </a:extLst>
          </p:cNvPr>
          <p:cNvSpPr txBox="1"/>
          <p:nvPr userDrawn="1"/>
        </p:nvSpPr>
        <p:spPr>
          <a:xfrm>
            <a:off x="842269" y="320040"/>
            <a:ext cx="11131728"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Sexist Behaviors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3200" b="0" i="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DE6B3EA7-ACD4-7261-D0DB-51B14687EDCA}"/>
              </a:ext>
            </a:extLst>
          </p:cNvPr>
          <p:cNvSpPr txBox="1"/>
          <p:nvPr userDrawn="1"/>
        </p:nvSpPr>
        <p:spPr>
          <a:xfrm>
            <a:off x="1901660" y="2833233"/>
            <a:ext cx="50380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Sexist Behavior Ratings by Demographic Category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Paste image over this text.</a:t>
            </a:r>
          </a:p>
        </p:txBody>
      </p:sp>
      <p:sp>
        <p:nvSpPr>
          <p:cNvPr id="8" name="Text Placeholder 6">
            <a:extLst>
              <a:ext uri="{FF2B5EF4-FFF2-40B4-BE49-F238E27FC236}">
                <a16:creationId xmlns:a16="http://schemas.microsoft.com/office/drawing/2014/main" id="{F082A390-1BE0-D09E-BC83-5A18592CB2CE}"/>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42287496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74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EA7012CC-3BDF-A8B3-F76C-BEC5963583A1}"/>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Sexually Harassing Behaviors</a:t>
            </a:r>
          </a:p>
        </p:txBody>
      </p:sp>
      <p:sp>
        <p:nvSpPr>
          <p:cNvPr id="14" name="TextBox 13">
            <a:extLst>
              <a:ext uri="{FF2B5EF4-FFF2-40B4-BE49-F238E27FC236}">
                <a16:creationId xmlns:a16="http://schemas.microsoft.com/office/drawing/2014/main" id="{7B636A84-BE08-E962-8F05-3DC167872348}"/>
              </a:ext>
            </a:extLst>
          </p:cNvPr>
          <p:cNvSpPr txBox="1"/>
          <p:nvPr userDrawn="1"/>
        </p:nvSpPr>
        <p:spPr>
          <a:xfrm>
            <a:off x="2025206" y="3070223"/>
            <a:ext cx="8141587"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Sexually Harassing Behaviors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472BFEC1-9E6E-65FB-6687-8EAD0C59E334}"/>
              </a:ext>
            </a:extLst>
          </p:cNvPr>
          <p:cNvSpPr txBox="1"/>
          <p:nvPr userDrawn="1"/>
        </p:nvSpPr>
        <p:spPr>
          <a:xfrm>
            <a:off x="-1"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Sexually Harassing Behaviors </a:t>
            </a:r>
            <a:r>
              <a:rPr lang="en-US" sz="1600" b="0" i="0" u="none" strike="noStrike" baseline="0" dirty="0">
                <a:latin typeface="Arial" panose="020B0604020202020204" pitchFamily="34" charset="0"/>
                <a:cs typeface="Arial" panose="020B0604020202020204" pitchFamily="34" charset="0"/>
              </a:rPr>
              <a:t>are unwelcome sexual advances and offensive comments or gestures of a sexual nature that occurred over the past three months. The presence of sexually harassing behaviors in organizations is linked to a higher likelihood of sexual harassment, racial/ethnic harassment and discrimination, sexual assault, suicide, as well as lower levels of readiness and retention.</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05F7B73D-1C25-487D-B060-6BF3911A1DBF}"/>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2368648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9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87DAA498-8249-4DE4-08B1-3D2B80E2847C}"/>
              </a:ext>
            </a:extLst>
          </p:cNvPr>
          <p:cNvSpPr txBox="1"/>
          <p:nvPr userDrawn="1"/>
        </p:nvSpPr>
        <p:spPr>
          <a:xfrm>
            <a:off x="842269" y="320040"/>
            <a:ext cx="11476252" cy="95410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b="1" dirty="0">
                <a:solidFill>
                  <a:schemeClr val="bg1"/>
                </a:solidFill>
                <a:latin typeface="Arial" panose="020B0604020202020204" pitchFamily="34" charset="0"/>
                <a:cs typeface="Arial" panose="020B0604020202020204" pitchFamily="34" charset="0"/>
              </a:rPr>
              <a:t>Sexually Harassing Behaviors Ratings by Demographic</a:t>
            </a:r>
            <a:r>
              <a:rPr lang="en-US" sz="28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highlight>
                <a:srgbClr val="FFFF00"/>
              </a:highlight>
              <a:latin typeface="Arial" panose="020B0604020202020204" pitchFamily="34" charset="0"/>
              <a:cs typeface="Arial" panose="020B0604020202020204" pitchFamily="34" charset="0"/>
            </a:endParaRPr>
          </a:p>
          <a:p>
            <a:r>
              <a:rPr lang="en-US" sz="2800" b="1" dirty="0">
                <a:solidFill>
                  <a:schemeClr val="bg1"/>
                </a:solidFill>
                <a:latin typeface="Arial" panose="020B0604020202020204" pitchFamily="34" charset="0"/>
                <a:cs typeface="Arial" panose="020B0604020202020204" pitchFamily="34" charset="0"/>
              </a:rPr>
              <a:t>  </a:t>
            </a:r>
            <a:endParaRPr lang="en-US" sz="2800" b="0" dirty="0">
              <a:solidFill>
                <a:schemeClr val="bg1"/>
              </a:solidFill>
              <a:highlight>
                <a:srgbClr val="FFFF00"/>
              </a:highlight>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077AFB30-C64B-EB96-2DA3-871E9265FD32}"/>
              </a:ext>
            </a:extLst>
          </p:cNvPr>
          <p:cNvSpPr txBox="1"/>
          <p:nvPr userDrawn="1"/>
        </p:nvSpPr>
        <p:spPr>
          <a:xfrm>
            <a:off x="1841501" y="2850843"/>
            <a:ext cx="5410200"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Sexually Harassing Behaviors Ratings by Demographic Category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10" name="Text Placeholder 6">
            <a:extLst>
              <a:ext uri="{FF2B5EF4-FFF2-40B4-BE49-F238E27FC236}">
                <a16:creationId xmlns:a16="http://schemas.microsoft.com/office/drawing/2014/main" id="{D149DC2C-C66D-EA60-9ED1-4E7AF051E68A}"/>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343883129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75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38891B-D6B8-AA58-31BC-48B66C99D080}"/>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Stress</a:t>
            </a:r>
          </a:p>
        </p:txBody>
      </p:sp>
      <p:sp>
        <p:nvSpPr>
          <p:cNvPr id="8" name="TextBox 7">
            <a:extLst>
              <a:ext uri="{FF2B5EF4-FFF2-40B4-BE49-F238E27FC236}">
                <a16:creationId xmlns:a16="http://schemas.microsoft.com/office/drawing/2014/main" id="{7E04C23A-42AB-C428-1CE5-8D159842A041}"/>
              </a:ext>
            </a:extLst>
          </p:cNvPr>
          <p:cNvSpPr txBox="1"/>
          <p:nvPr userDrawn="1"/>
        </p:nvSpPr>
        <p:spPr>
          <a:xfrm>
            <a:off x="2174146" y="2911729"/>
            <a:ext cx="784370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Stress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8C269682-F6D1-5926-28D6-81434C1E520A}"/>
              </a:ext>
            </a:extLst>
          </p:cNvPr>
          <p:cNvSpPr txBox="1"/>
          <p:nvPr userDrawn="1"/>
        </p:nvSpPr>
        <p:spPr>
          <a:xfrm>
            <a:off x="-1" y="1133856"/>
            <a:ext cx="12192000" cy="1107996"/>
          </a:xfrm>
          <a:prstGeom prst="rect">
            <a:avLst/>
          </a:prstGeom>
          <a:solidFill>
            <a:schemeClr val="accent5"/>
          </a:solidFill>
          <a:ln w="76200">
            <a:noFill/>
          </a:ln>
        </p:spPr>
        <p:txBody>
          <a:bodyPr wrap="squar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baseline="0" dirty="0">
                <a:latin typeface="Arial" panose="020B0604020202020204" pitchFamily="34" charset="0"/>
                <a:cs typeface="Arial" panose="020B0604020202020204" pitchFamily="34" charset="0"/>
              </a:rPr>
              <a:t>Stress </a:t>
            </a:r>
            <a:r>
              <a:rPr lang="en-US" sz="1600" b="0" i="0" u="none" strike="noStrike" baseline="0" dirty="0">
                <a:latin typeface="Arial" panose="020B0604020202020204" pitchFamily="34" charset="0"/>
                <a:cs typeface="Arial" panose="020B0604020202020204" pitchFamily="34" charset="0"/>
              </a:rPr>
              <a:t>measures</a:t>
            </a:r>
            <a:r>
              <a:rPr lang="en-US" sz="1600" b="0" i="1" u="none" strike="noStrike" baseline="0" dirty="0">
                <a:latin typeface="Arial" panose="020B0604020202020204" pitchFamily="34" charset="0"/>
                <a:cs typeface="Arial" panose="020B0604020202020204" pitchFamily="34" charset="0"/>
              </a:rPr>
              <a:t> </a:t>
            </a:r>
            <a:r>
              <a:rPr lang="en-US" sz="1600" b="0" i="0" u="none" strike="noStrike" baseline="0" dirty="0">
                <a:latin typeface="Arial" panose="020B0604020202020204" pitchFamily="34" charset="0"/>
                <a:cs typeface="Arial" panose="020B0604020202020204" pitchFamily="34" charset="0"/>
              </a:rPr>
              <a:t>the feeling of emotional strain or pressure. Stressed individuals may feel unable to predict or influence valued and prominent aspects of their lives. Higher levels of stress are linked to a higher likelihood of suicide, as well as lower levels of readiness and retention.</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62184948-9C53-8A39-79B2-7D523DDAD8D5}"/>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404403994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0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9E113D3-8E9F-A0B0-31F1-04A447B11F19}"/>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Stress Ratings by Demographic Category</a:t>
            </a:r>
            <a:endParaRPr lang="en-US" sz="2800" b="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CC28E7-EA1B-C695-2D50-476F478F81A7}"/>
              </a:ext>
            </a:extLst>
          </p:cNvPr>
          <p:cNvSpPr txBox="1"/>
          <p:nvPr userDrawn="1"/>
        </p:nvSpPr>
        <p:spPr>
          <a:xfrm>
            <a:off x="1793710" y="2833233"/>
            <a:ext cx="5253955"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Stress Ratings by Demographic Category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8" name="Text Placeholder 6">
            <a:extLst>
              <a:ext uri="{FF2B5EF4-FFF2-40B4-BE49-F238E27FC236}">
                <a16:creationId xmlns:a16="http://schemas.microsoft.com/office/drawing/2014/main" id="{9758B82E-09F4-D8C3-67DE-F38C23B04384}"/>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9394608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91_Content, Two Column w/ Icons_op2">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D26841-485C-26E0-CF4E-66BFF8794B88}"/>
              </a:ext>
            </a:extLst>
          </p:cNvPr>
          <p:cNvSpPr txBox="1"/>
          <p:nvPr userDrawn="1"/>
        </p:nvSpPr>
        <p:spPr>
          <a:xfrm>
            <a:off x="6858375" y="196928"/>
            <a:ext cx="5333625"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Unit/Organizational Leader by Demographic Category</a:t>
            </a:r>
            <a:endParaRPr lang="en-US" sz="2400" b="0" dirty="0">
              <a:solidFill>
                <a:schemeClr val="bg1"/>
              </a:solidFill>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30E2D040-58A2-6414-0658-C06D2C03CA1C}"/>
              </a:ext>
            </a:extLst>
          </p:cNvPr>
          <p:cNvSpPr txBox="1"/>
          <p:nvPr userDrawn="1"/>
        </p:nvSpPr>
        <p:spPr>
          <a:xfrm>
            <a:off x="842269" y="340079"/>
            <a:ext cx="11349731"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Toxic Leadership – </a:t>
            </a:r>
            <a:endParaRPr lang="en-US" sz="2700" b="1" dirty="0">
              <a:solidFill>
                <a:schemeClr val="bg1"/>
              </a:solidFill>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E4DB600-22C7-ECEE-1F97-526A6FA39EF1}"/>
              </a:ext>
            </a:extLst>
          </p:cNvPr>
          <p:cNvSpPr txBox="1"/>
          <p:nvPr userDrawn="1"/>
        </p:nvSpPr>
        <p:spPr>
          <a:xfrm>
            <a:off x="0" y="1133856"/>
            <a:ext cx="12192000" cy="1354217"/>
          </a:xfrm>
          <a:prstGeom prst="rect">
            <a:avLst/>
          </a:prstGeom>
          <a:solidFill>
            <a:schemeClr val="accent5"/>
          </a:solidFill>
          <a:ln w="76200">
            <a:noFill/>
          </a:ln>
        </p:spPr>
        <p:txBody>
          <a:bodyPr wrap="square" lIns="182880" tIns="182880" rIns="182880" bIns="182880" rtlCol="0">
            <a:spAutoFit/>
          </a:bodyPr>
          <a:lstStyle/>
          <a:p>
            <a:pPr algn="l"/>
            <a:r>
              <a:rPr lang="en-US" sz="1600" b="0" i="1" u="none" strike="noStrike" baseline="0" dirty="0">
                <a:latin typeface="Arial" panose="020B0604020202020204" pitchFamily="34" charset="0"/>
                <a:cs typeface="Arial" panose="020B0604020202020204" pitchFamily="34" charset="0"/>
              </a:rPr>
              <a:t>Toxic Leadership </a:t>
            </a:r>
            <a:r>
              <a:rPr lang="en-US" sz="1600" b="0" i="0" u="none" strike="noStrike" baseline="0" dirty="0">
                <a:latin typeface="Arial" panose="020B0604020202020204" pitchFamily="34" charset="0"/>
                <a:cs typeface="Arial" panose="020B0604020202020204" pitchFamily="34" charset="0"/>
              </a:rPr>
              <a:t>measures the perception that leaders disregard input, ridicule others, and have self-promoting tendencies. </a:t>
            </a:r>
            <a:r>
              <a:rPr lang="en-US" sz="1600" b="0" i="1" u="none" strike="noStrike" baseline="0" dirty="0">
                <a:latin typeface="Arial" panose="020B0604020202020204" pitchFamily="34" charset="0"/>
                <a:cs typeface="Arial" panose="020B0604020202020204" pitchFamily="34" charset="0"/>
              </a:rPr>
              <a:t>Toxic Leadership </a:t>
            </a:r>
            <a:r>
              <a:rPr lang="en-US" sz="1600" b="0" i="0" u="none" strike="noStrike" baseline="0" dirty="0">
                <a:latin typeface="Arial" panose="020B0604020202020204" pitchFamily="34" charset="0"/>
                <a:cs typeface="Arial" panose="020B0604020202020204" pitchFamily="34" charset="0"/>
              </a:rPr>
              <a:t>also includes behaviors that are demeaning, marginalizing and/or coercive. These types of leaders are also prone to acts of aggression. Organizations with toxic leaders are linked to higher likelihood of sexual assault and suicide, as well as lower levels of retention and readiness.</a:t>
            </a:r>
            <a:endParaRPr lang="en-US" sz="2400" dirty="0">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7FE4E88-8900-F047-745A-320B49D77EFC}"/>
              </a:ext>
            </a:extLst>
          </p:cNvPr>
          <p:cNvSpPr txBox="1"/>
          <p:nvPr userDrawn="1"/>
        </p:nvSpPr>
        <p:spPr>
          <a:xfrm>
            <a:off x="2319672" y="2953982"/>
            <a:ext cx="7552655"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Toxic Leadership – Ratings for All Immediate Supervisors chart from the DEOCS Survey Results PDF Report. You can hold the Windows + Shift + S keys to open the screenshot/snipping tool. Paste image over this text.</a:t>
            </a:r>
          </a:p>
        </p:txBody>
      </p:sp>
      <p:sp>
        <p:nvSpPr>
          <p:cNvPr id="4" name="TextBox 3">
            <a:extLst>
              <a:ext uri="{FF2B5EF4-FFF2-40B4-BE49-F238E27FC236}">
                <a16:creationId xmlns:a16="http://schemas.microsoft.com/office/drawing/2014/main" id="{BB986B6D-3FEA-E2B8-EE3A-FB52056A82FE}"/>
              </a:ext>
            </a:extLst>
          </p:cNvPr>
          <p:cNvSpPr txBox="1"/>
          <p:nvPr userDrawn="1"/>
        </p:nvSpPr>
        <p:spPr>
          <a:xfrm>
            <a:off x="4609008" y="172756"/>
            <a:ext cx="3638009"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Arial" panose="020B0604020202020204" pitchFamily="34" charset="0"/>
                <a:cs typeface="Arial" panose="020B0604020202020204" pitchFamily="34" charset="0"/>
              </a:rPr>
              <a:t>Ratings for All Immediate Supervisors</a:t>
            </a:r>
            <a:endParaRPr lang="en-US" sz="2400" b="0" dirty="0">
              <a:solidFill>
                <a:schemeClr val="bg1"/>
              </a:solidFill>
              <a:latin typeface="Arial" panose="020B0604020202020204" pitchFamily="34" charset="0"/>
              <a:cs typeface="Arial" panose="020B0604020202020204" pitchFamily="34" charset="0"/>
            </a:endParaRPr>
          </a:p>
        </p:txBody>
      </p:sp>
      <p:sp>
        <p:nvSpPr>
          <p:cNvPr id="2" name="Text Placeholder 6">
            <a:extLst>
              <a:ext uri="{FF2B5EF4-FFF2-40B4-BE49-F238E27FC236}">
                <a16:creationId xmlns:a16="http://schemas.microsoft.com/office/drawing/2014/main" id="{FC1C5215-9193-4DCD-814F-9B60A82984E3}"/>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31422204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76_Content, Two Column w/ Icons_op2">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0CAB66E-E9A9-7582-D265-25E6B091263D}"/>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E79EACE-AB8D-3246-91AB-2F3A9F76FFA6}"/>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238891B-D6B8-AA58-31BC-48B66C99D080}"/>
              </a:ext>
            </a:extLst>
          </p:cNvPr>
          <p:cNvSpPr txBox="1"/>
          <p:nvPr userDrawn="1"/>
        </p:nvSpPr>
        <p:spPr>
          <a:xfrm>
            <a:off x="842269" y="320040"/>
            <a:ext cx="11131728" cy="584775"/>
          </a:xfrm>
          <a:prstGeom prst="rect">
            <a:avLst/>
          </a:prstGeom>
          <a:noFill/>
        </p:spPr>
        <p:txBody>
          <a:bodyPr wrap="square" lIns="0" rtlCol="0">
            <a:spAutoFit/>
          </a:bodyPr>
          <a:lstStyle/>
          <a:p>
            <a:r>
              <a:rPr lang="en-US" sz="3200" b="1" dirty="0">
                <a:solidFill>
                  <a:schemeClr val="bg1"/>
                </a:solidFill>
                <a:latin typeface="Arial" panose="020B0604020202020204" pitchFamily="34" charset="0"/>
                <a:cs typeface="Arial" panose="020B0604020202020204" pitchFamily="34" charset="0"/>
              </a:rPr>
              <a:t>Workplace Hostility</a:t>
            </a:r>
          </a:p>
        </p:txBody>
      </p:sp>
      <p:sp>
        <p:nvSpPr>
          <p:cNvPr id="8" name="TextBox 7">
            <a:extLst>
              <a:ext uri="{FF2B5EF4-FFF2-40B4-BE49-F238E27FC236}">
                <a16:creationId xmlns:a16="http://schemas.microsoft.com/office/drawing/2014/main" id="{7E04C23A-42AB-C428-1CE5-8D159842A041}"/>
              </a:ext>
            </a:extLst>
          </p:cNvPr>
          <p:cNvSpPr txBox="1"/>
          <p:nvPr userDrawn="1"/>
        </p:nvSpPr>
        <p:spPr>
          <a:xfrm>
            <a:off x="2174147" y="3092482"/>
            <a:ext cx="7843706"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Copy the Workplace Hostility chart from the DEOCS Survey Results PDF Report. You can hold the Windows + Shift + S keys to open the screenshot/snipping tool. Paste image over this text.</a:t>
            </a:r>
          </a:p>
        </p:txBody>
      </p:sp>
      <p:sp>
        <p:nvSpPr>
          <p:cNvPr id="2" name="TextBox 1">
            <a:extLst>
              <a:ext uri="{FF2B5EF4-FFF2-40B4-BE49-F238E27FC236}">
                <a16:creationId xmlns:a16="http://schemas.microsoft.com/office/drawing/2014/main" id="{0327AD91-0592-82CF-35E9-F1BC7CCD8519}"/>
              </a:ext>
            </a:extLst>
          </p:cNvPr>
          <p:cNvSpPr txBox="1"/>
          <p:nvPr userDrawn="1"/>
        </p:nvSpPr>
        <p:spPr>
          <a:xfrm>
            <a:off x="-1" y="1133856"/>
            <a:ext cx="12192000" cy="1354217"/>
          </a:xfrm>
          <a:prstGeom prst="rect">
            <a:avLst/>
          </a:prstGeom>
          <a:solidFill>
            <a:schemeClr val="accent5"/>
          </a:solidFill>
          <a:ln w="76200">
            <a:noFill/>
          </a:ln>
        </p:spPr>
        <p:txBody>
          <a:bodyPr wrap="square" lIns="182880" tIns="182880" rIns="182880" bIns="18288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i="1" u="none" strike="noStrike" baseline="0" dirty="0">
                <a:latin typeface="Arial" panose="020B0604020202020204" pitchFamily="34" charset="0"/>
                <a:cs typeface="Arial" panose="020B0604020202020204" pitchFamily="34" charset="0"/>
              </a:rPr>
              <a:t>Workplace Hostility </a:t>
            </a:r>
            <a:r>
              <a:rPr lang="en-US" sz="1600" b="0" i="0" u="none" strike="noStrike" baseline="0" dirty="0">
                <a:latin typeface="Arial" panose="020B0604020202020204" pitchFamily="34" charset="0"/>
                <a:cs typeface="Arial" panose="020B0604020202020204" pitchFamily="34" charset="0"/>
              </a:rPr>
              <a:t>measures</a:t>
            </a:r>
            <a:r>
              <a:rPr lang="en-US" sz="1600" b="0" i="1" u="none" strike="noStrike" baseline="0" dirty="0">
                <a:latin typeface="Arial" panose="020B0604020202020204" pitchFamily="34" charset="0"/>
                <a:cs typeface="Arial" panose="020B0604020202020204" pitchFamily="34" charset="0"/>
              </a:rPr>
              <a:t> </a:t>
            </a:r>
            <a:r>
              <a:rPr lang="en-US" sz="1600" b="0" i="0" u="none" strike="noStrike" baseline="0" dirty="0">
                <a:latin typeface="Arial" panose="020B0604020202020204" pitchFamily="34" charset="0"/>
                <a:cs typeface="Arial" panose="020B0604020202020204" pitchFamily="34" charset="0"/>
              </a:rPr>
              <a:t>the degree to which individuals in the workplace acted in a hostile manner towards others. It includes behaviors such as insults, sarcasm, or gestures intended to humiliate a member as well as perception of others interfering with one’s work performance. Frequent </a:t>
            </a:r>
            <a:r>
              <a:rPr lang="en-US" sz="1600" b="0" i="1" u="none" strike="noStrike" baseline="0" dirty="0">
                <a:latin typeface="Arial" panose="020B0604020202020204" pitchFamily="34" charset="0"/>
                <a:cs typeface="Arial" panose="020B0604020202020204" pitchFamily="34" charset="0"/>
              </a:rPr>
              <a:t>Workplace Hostility</a:t>
            </a:r>
            <a:r>
              <a:rPr lang="en-US" sz="1600" b="0" i="0" u="none" strike="noStrike" baseline="0" dirty="0">
                <a:latin typeface="Arial" panose="020B0604020202020204" pitchFamily="34" charset="0"/>
                <a:cs typeface="Arial" panose="020B0604020202020204" pitchFamily="34" charset="0"/>
              </a:rPr>
              <a:t> is linked to lower levels of readiness and retention, as well as a higher likelihood of sexual harassment, sexual assault, and racial/ethnic harassment and discrimination.</a:t>
            </a:r>
            <a:endParaRPr lang="en-US" sz="1600" dirty="0">
              <a:latin typeface="Arial" panose="020B0604020202020204" pitchFamily="34" charset="0"/>
              <a:cs typeface="Arial" panose="020B0604020202020204" pitchFamily="34" charset="0"/>
            </a:endParaRPr>
          </a:p>
        </p:txBody>
      </p:sp>
      <p:sp>
        <p:nvSpPr>
          <p:cNvPr id="3" name="Text Placeholder 6">
            <a:extLst>
              <a:ext uri="{FF2B5EF4-FFF2-40B4-BE49-F238E27FC236}">
                <a16:creationId xmlns:a16="http://schemas.microsoft.com/office/drawing/2014/main" id="{DA60D9C5-EC0C-7C25-5A8F-EF34BB3CDB42}"/>
              </a:ext>
            </a:extLst>
          </p:cNvPr>
          <p:cNvSpPr>
            <a:spLocks noGrp="1"/>
          </p:cNvSpPr>
          <p:nvPr>
            <p:ph type="body" sz="quarter" idx="10" hasCustomPrompt="1"/>
          </p:nvPr>
        </p:nvSpPr>
        <p:spPr>
          <a:xfrm>
            <a:off x="842269" y="4523333"/>
            <a:ext cx="10507463" cy="1409813"/>
          </a:xfrm>
          <a:prstGeom prst="rect">
            <a:avLst/>
          </a:prstGeom>
        </p:spPr>
        <p:txBody>
          <a:bodyPr/>
          <a:lstStyle>
            <a:lvl1pPr marL="0" indent="0">
              <a:lnSpc>
                <a:spcPct val="100000"/>
              </a:lnSpc>
              <a:spcBef>
                <a:spcPts val="400"/>
              </a:spcBef>
              <a:buFont typeface="Arial" panose="020B0604020202020204" pitchFamily="34" charset="0"/>
              <a:buNone/>
              <a:defRPr sz="2000"/>
            </a:lvl1pPr>
          </a:lstStyle>
          <a:p>
            <a:pPr marL="342900" marR="0" lvl="0" indent="-342900" algn="l" defTabSz="914400" rtl="0" eaLnBrk="1" fontAlgn="base" latinLnBrk="0" hangingPunct="1">
              <a:lnSpc>
                <a:spcPct val="107000"/>
              </a:lnSpc>
              <a:spcBef>
                <a:spcPts val="0"/>
              </a:spcBef>
              <a:spcAft>
                <a:spcPts val="0"/>
              </a:spcAft>
              <a:buClr>
                <a:srgbClr val="0C2554"/>
              </a:buClr>
              <a:buSzPts val="1000"/>
              <a:buFont typeface="Symbol" panose="05050102010706020507" pitchFamily="18" charset="2"/>
              <a:buChar char=""/>
              <a:tabLst>
                <a:tab pos="457200" algn="l"/>
              </a:tabLst>
              <a:defRPr/>
            </a:pPr>
            <a:r>
              <a:rPr lang="en-US" sz="2400"/>
              <a:t>Click to add notes/comments.</a:t>
            </a:r>
          </a:p>
          <a:p>
            <a:pPr lvl="0"/>
            <a:endParaRPr lang="en-US"/>
          </a:p>
        </p:txBody>
      </p:sp>
    </p:spTree>
    <p:extLst>
      <p:ext uri="{BB962C8B-B14F-4D97-AF65-F5344CB8AC3E}">
        <p14:creationId xmlns:p14="http://schemas.microsoft.com/office/powerpoint/2010/main" val="147367479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2_DEOCS Participation">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56607E9-87E9-FACC-0B1E-3A7E819A6D93}"/>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DD2C545-C69D-166A-C26E-FD9CFC8C9DDC}"/>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09E113D3-8E9F-A0B0-31F1-04A447B11F19}"/>
              </a:ext>
            </a:extLst>
          </p:cNvPr>
          <p:cNvSpPr txBox="1"/>
          <p:nvPr userDrawn="1"/>
        </p:nvSpPr>
        <p:spPr>
          <a:xfrm>
            <a:off x="842269" y="320040"/>
            <a:ext cx="11131728" cy="584775"/>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schemeClr val="bg1"/>
                </a:solidFill>
                <a:latin typeface="Arial" panose="020B0604020202020204" pitchFamily="34" charset="0"/>
                <a:cs typeface="Arial" panose="020B0604020202020204" pitchFamily="34" charset="0"/>
              </a:rPr>
              <a:t>Workplace Hostility Ratings by Demographic</a:t>
            </a:r>
            <a:r>
              <a:rPr lang="en-US" sz="3200" b="1" baseline="0" dirty="0">
                <a:solidFill>
                  <a:schemeClr val="bg1"/>
                </a:solidFill>
                <a:latin typeface="Arial" panose="020B0604020202020204" pitchFamily="34" charset="0"/>
                <a:cs typeface="Arial" panose="020B0604020202020204" pitchFamily="34" charset="0"/>
              </a:rPr>
              <a:t> Category</a:t>
            </a:r>
            <a:endParaRPr lang="en-US" sz="2800" b="0" dirty="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A9CC28E7-EA1B-C695-2D50-476F478F81A7}"/>
              </a:ext>
            </a:extLst>
          </p:cNvPr>
          <p:cNvSpPr txBox="1"/>
          <p:nvPr userDrawn="1"/>
        </p:nvSpPr>
        <p:spPr>
          <a:xfrm>
            <a:off x="1793710" y="2833233"/>
            <a:ext cx="5253955" cy="17543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Workplace Hostility Ratings by Demographic Category chart from the DEOCS Survey Results PDF Report</a:t>
            </a:r>
            <a:r>
              <a:rPr lang="en-US" dirty="0">
                <a:solidFill>
                  <a:schemeClr val="tx1">
                    <a:lumMod val="50000"/>
                    <a:lumOff val="50000"/>
                  </a:schemeClr>
                </a:solidFill>
                <a:latin typeface="Arial" panose="020B0604020202020204" pitchFamily="34" charset="0"/>
                <a:cs typeface="Arial" panose="020B0604020202020204" pitchFamily="34" charset="0"/>
              </a:rPr>
              <a:t>. 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
        <p:nvSpPr>
          <p:cNvPr id="8" name="Text Placeholder 6">
            <a:extLst>
              <a:ext uri="{FF2B5EF4-FFF2-40B4-BE49-F238E27FC236}">
                <a16:creationId xmlns:a16="http://schemas.microsoft.com/office/drawing/2014/main" id="{9758B82E-09F4-D8C3-67DE-F38C23B04384}"/>
              </a:ext>
            </a:extLst>
          </p:cNvPr>
          <p:cNvSpPr>
            <a:spLocks noGrp="1"/>
          </p:cNvSpPr>
          <p:nvPr>
            <p:ph type="body" sz="quarter" idx="10" hasCustomPrompt="1"/>
          </p:nvPr>
        </p:nvSpPr>
        <p:spPr>
          <a:xfrm>
            <a:off x="8537943" y="1488304"/>
            <a:ext cx="2811789" cy="4444184"/>
          </a:xfrm>
          <a:prstGeom prst="rect">
            <a:avLst/>
          </a:prstGeom>
        </p:spPr>
        <p:txBody>
          <a:bodyPr/>
          <a:lstStyle>
            <a:lvl1pPr marL="228600" indent="-228600">
              <a:lnSpc>
                <a:spcPct val="100000"/>
              </a:lnSpc>
              <a:spcBef>
                <a:spcPts val="400"/>
              </a:spcBef>
              <a:buFont typeface="Arial" panose="020B0604020202020204" pitchFamily="34" charset="0"/>
              <a:buChar char="•"/>
              <a:defRPr sz="2000"/>
            </a:lvl1pPr>
          </a:lstStyle>
          <a:p>
            <a:pPr lvl="0"/>
            <a:r>
              <a:rPr lang="en-US"/>
              <a:t>Click to add notes/comments.</a:t>
            </a:r>
          </a:p>
        </p:txBody>
      </p:sp>
    </p:spTree>
    <p:extLst>
      <p:ext uri="{BB962C8B-B14F-4D97-AF65-F5344CB8AC3E}">
        <p14:creationId xmlns:p14="http://schemas.microsoft.com/office/powerpoint/2010/main" val="123983699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3_Content, Two Column w/ Icons_op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34C3F27-1F55-F4E9-2454-FCD1A01C480A}"/>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059858A-0F32-C7ED-9084-A80EBB1A2820}"/>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79B1B69A-DA9A-C65A-4A2E-BDCE19AA6441}"/>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Local Resources &amp; Points of Contact</a:t>
            </a:r>
            <a:endParaRPr lang="en-US" sz="2000" b="0" dirty="0">
              <a:solidFill>
                <a:schemeClr val="bg1"/>
              </a:solidFill>
              <a:latin typeface="Arial" panose="020B0604020202020204" pitchFamily="34" charset="0"/>
              <a:cs typeface="Arial" panose="020B0604020202020204" pitchFamily="34" charset="0"/>
            </a:endParaRPr>
          </a:p>
        </p:txBody>
      </p:sp>
      <p:sp>
        <p:nvSpPr>
          <p:cNvPr id="12" name="Text Placeholder 6">
            <a:extLst>
              <a:ext uri="{FF2B5EF4-FFF2-40B4-BE49-F238E27FC236}">
                <a16:creationId xmlns:a16="http://schemas.microsoft.com/office/drawing/2014/main" id="{1550F3F9-6D68-0EBB-84E0-8AD9CA366A7E}"/>
              </a:ext>
            </a:extLst>
          </p:cNvPr>
          <p:cNvSpPr>
            <a:spLocks noGrp="1"/>
          </p:cNvSpPr>
          <p:nvPr>
            <p:ph type="body" sz="quarter" idx="10" hasCustomPrompt="1"/>
          </p:nvPr>
        </p:nvSpPr>
        <p:spPr>
          <a:xfrm>
            <a:off x="842268" y="1488304"/>
            <a:ext cx="10507464" cy="4444842"/>
          </a:xfrm>
          <a:prstGeom prst="rect">
            <a:avLst/>
          </a:prstGeom>
        </p:spPr>
        <p:txBody>
          <a:bodyPr/>
          <a:lstStyle>
            <a:lvl1pPr marL="228600" indent="-228600">
              <a:buFont typeface="Arial" panose="020B0604020202020204" pitchFamily="34" charset="0"/>
              <a:buChar char="•"/>
              <a:defRPr sz="2000" b="0"/>
            </a:lvl1pPr>
          </a:lstStyle>
          <a:p>
            <a:pPr lvl="0"/>
            <a:r>
              <a:rPr lang="en-US"/>
              <a:t>Title – POC name/rank, email, phone number</a:t>
            </a:r>
          </a:p>
        </p:txBody>
      </p:sp>
    </p:spTree>
    <p:extLst>
      <p:ext uri="{BB962C8B-B14F-4D97-AF65-F5344CB8AC3E}">
        <p14:creationId xmlns:p14="http://schemas.microsoft.com/office/powerpoint/2010/main" val="183006673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2_Section Slide Dark Blue">
    <p:bg>
      <p:bgPr>
        <a:solidFill>
          <a:srgbClr val="0C255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AAC750-A42F-EFEF-0BC6-CF9B1EBD32E7}"/>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7942706-C794-7D6D-CF8A-C90B8117502B}"/>
              </a:ext>
            </a:extLst>
          </p:cNvPr>
          <p:cNvSpPr txBox="1"/>
          <p:nvPr userDrawn="1"/>
        </p:nvSpPr>
        <p:spPr>
          <a:xfrm>
            <a:off x="876299" y="1860607"/>
            <a:ext cx="10865622" cy="830997"/>
          </a:xfrm>
          <a:prstGeom prst="rect">
            <a:avLst/>
          </a:prstGeom>
          <a:noFill/>
        </p:spPr>
        <p:txBody>
          <a:bodyPr wrap="square" rtlCol="0">
            <a:spAutoFit/>
          </a:bodyPr>
          <a:lstStyle/>
          <a:p>
            <a:r>
              <a:rPr lang="en-US" sz="4800" b="1" dirty="0">
                <a:solidFill>
                  <a:srgbClr val="FFFFFF"/>
                </a:solidFill>
              </a:rPr>
              <a:t>Custom Closed-Ended Questions</a:t>
            </a:r>
          </a:p>
        </p:txBody>
      </p:sp>
      <p:sp>
        <p:nvSpPr>
          <p:cNvPr id="17" name="TextBox 16">
            <a:extLst>
              <a:ext uri="{FF2B5EF4-FFF2-40B4-BE49-F238E27FC236}">
                <a16:creationId xmlns:a16="http://schemas.microsoft.com/office/drawing/2014/main" id="{919BE8C6-1154-2AD3-B93F-8578B932CD6D}"/>
              </a:ext>
            </a:extLst>
          </p:cNvPr>
          <p:cNvSpPr txBox="1"/>
          <p:nvPr userDrawn="1"/>
        </p:nvSpPr>
        <p:spPr>
          <a:xfrm>
            <a:off x="875370" y="2996625"/>
            <a:ext cx="10865621" cy="461665"/>
          </a:xfrm>
          <a:prstGeom prst="rect">
            <a:avLst/>
          </a:prstGeom>
          <a:noFill/>
        </p:spPr>
        <p:txBody>
          <a:bodyPr wrap="square" rtlCol="0">
            <a:spAutoFit/>
          </a:bodyPr>
          <a:lstStyle/>
          <a:p>
            <a:r>
              <a:rPr lang="en-US" sz="2400" b="0" i="0" dirty="0">
                <a:solidFill>
                  <a:srgbClr val="FFFFFF"/>
                </a:solidFill>
                <a:latin typeface="Arial" panose="020B0604020202020204" pitchFamily="34" charset="0"/>
                <a:cs typeface="Arial" panose="020B0604020202020204" pitchFamily="34" charset="0"/>
              </a:rPr>
              <a:t>Results of closed-ended questions selected by unit/organizational leadership</a:t>
            </a:r>
          </a:p>
        </p:txBody>
      </p:sp>
      <p:pic>
        <p:nvPicPr>
          <p:cNvPr id="2" name="Picture 1" descr="A picture containing schematic&#10;&#10;Description automatically generated">
            <a:extLst>
              <a:ext uri="{FF2B5EF4-FFF2-40B4-BE49-F238E27FC236}">
                <a16:creationId xmlns:a16="http://schemas.microsoft.com/office/drawing/2014/main" id="{8F3079B8-BC1F-B2D7-6F92-9978D8DED875}"/>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194456084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Content, Two Column w/ Icons_op2">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598A1C9-E720-4AC7-DA10-DE2FD059C5B2}"/>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 name="Group 4">
            <a:extLst>
              <a:ext uri="{FF2B5EF4-FFF2-40B4-BE49-F238E27FC236}">
                <a16:creationId xmlns:a16="http://schemas.microsoft.com/office/drawing/2014/main" id="{855AE172-5EF2-BE0D-1309-DB9626D79722}"/>
              </a:ext>
            </a:extLst>
          </p:cNvPr>
          <p:cNvGrpSpPr/>
          <p:nvPr userDrawn="1"/>
        </p:nvGrpSpPr>
        <p:grpSpPr>
          <a:xfrm>
            <a:off x="842268" y="5787672"/>
            <a:ext cx="5203915" cy="351261"/>
            <a:chOff x="-139483" y="5989415"/>
            <a:chExt cx="5203915" cy="520263"/>
          </a:xfrm>
          <a:solidFill>
            <a:schemeClr val="accent2"/>
          </a:solidFill>
        </p:grpSpPr>
        <p:sp>
          <p:nvSpPr>
            <p:cNvPr id="7" name="Rectangle 1">
              <a:extLst>
                <a:ext uri="{FF2B5EF4-FFF2-40B4-BE49-F238E27FC236}">
                  <a16:creationId xmlns:a16="http://schemas.microsoft.com/office/drawing/2014/main" id="{EE50EF7A-31C0-207A-A1F8-8B04119AB960}"/>
                </a:ext>
              </a:extLst>
            </p:cNvPr>
            <p:cNvSpPr/>
            <p:nvPr userDrawn="1"/>
          </p:nvSpPr>
          <p:spPr>
            <a:xfrm rot="16200000">
              <a:off x="2010639" y="3839293"/>
              <a:ext cx="520263" cy="4820508"/>
            </a:xfrm>
            <a:custGeom>
              <a:avLst/>
              <a:gdLst>
                <a:gd name="connsiteX0" fmla="*/ 0 w 504497"/>
                <a:gd name="connsiteY0" fmla="*/ 0 h 3689131"/>
                <a:gd name="connsiteX1" fmla="*/ 504497 w 504497"/>
                <a:gd name="connsiteY1" fmla="*/ 0 h 3689131"/>
                <a:gd name="connsiteX2" fmla="*/ 504497 w 504497"/>
                <a:gd name="connsiteY2" fmla="*/ 3689131 h 3689131"/>
                <a:gd name="connsiteX3" fmla="*/ 0 w 504497"/>
                <a:gd name="connsiteY3" fmla="*/ 3689131 h 3689131"/>
                <a:gd name="connsiteX4" fmla="*/ 0 w 504497"/>
                <a:gd name="connsiteY4" fmla="*/ 0 h 3689131"/>
                <a:gd name="connsiteX0" fmla="*/ 0 w 520263"/>
                <a:gd name="connsiteY0" fmla="*/ 0 h 3689131"/>
                <a:gd name="connsiteX1" fmla="*/ 504497 w 520263"/>
                <a:gd name="connsiteY1" fmla="*/ 0 h 3689131"/>
                <a:gd name="connsiteX2" fmla="*/ 520263 w 520263"/>
                <a:gd name="connsiteY2" fmla="*/ 3294993 h 3689131"/>
                <a:gd name="connsiteX3" fmla="*/ 0 w 520263"/>
                <a:gd name="connsiteY3" fmla="*/ 3689131 h 3689131"/>
                <a:gd name="connsiteX4" fmla="*/ 0 w 520263"/>
                <a:gd name="connsiteY4" fmla="*/ 0 h 3689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263" h="3689131">
                  <a:moveTo>
                    <a:pt x="0" y="0"/>
                  </a:moveTo>
                  <a:lnTo>
                    <a:pt x="504497" y="0"/>
                  </a:lnTo>
                  <a:cubicBezTo>
                    <a:pt x="509752" y="1098331"/>
                    <a:pt x="515008" y="2196662"/>
                    <a:pt x="520263" y="3294993"/>
                  </a:cubicBezTo>
                  <a:lnTo>
                    <a:pt x="0" y="3689131"/>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sp>
          <p:nvSpPr>
            <p:cNvPr id="8" name="Rectangle 2">
              <a:extLst>
                <a:ext uri="{FF2B5EF4-FFF2-40B4-BE49-F238E27FC236}">
                  <a16:creationId xmlns:a16="http://schemas.microsoft.com/office/drawing/2014/main" id="{422EFAC4-FB00-E558-2A03-03D49118F32A}"/>
                </a:ext>
              </a:extLst>
            </p:cNvPr>
            <p:cNvSpPr/>
            <p:nvPr userDrawn="1"/>
          </p:nvSpPr>
          <p:spPr>
            <a:xfrm rot="16200000">
              <a:off x="4403724" y="5847250"/>
              <a:ext cx="513015" cy="808400"/>
            </a:xfrm>
            <a:custGeom>
              <a:avLst/>
              <a:gdLst>
                <a:gd name="connsiteX0" fmla="*/ 0 w 530198"/>
                <a:gd name="connsiteY0" fmla="*/ 0 h 222837"/>
                <a:gd name="connsiteX1" fmla="*/ 530198 w 530198"/>
                <a:gd name="connsiteY1" fmla="*/ 0 h 222837"/>
                <a:gd name="connsiteX2" fmla="*/ 530198 w 530198"/>
                <a:gd name="connsiteY2" fmla="*/ 222837 h 222837"/>
                <a:gd name="connsiteX3" fmla="*/ 0 w 530198"/>
                <a:gd name="connsiteY3" fmla="*/ 222837 h 222837"/>
                <a:gd name="connsiteX4" fmla="*/ 0 w 530198"/>
                <a:gd name="connsiteY4" fmla="*/ 0 h 222837"/>
                <a:gd name="connsiteX0" fmla="*/ 0 w 545566"/>
                <a:gd name="connsiteY0" fmla="*/ 399570 h 622407"/>
                <a:gd name="connsiteX1" fmla="*/ 545566 w 545566"/>
                <a:gd name="connsiteY1" fmla="*/ 0 h 622407"/>
                <a:gd name="connsiteX2" fmla="*/ 530198 w 545566"/>
                <a:gd name="connsiteY2" fmla="*/ 622407 h 622407"/>
                <a:gd name="connsiteX3" fmla="*/ 0 w 545566"/>
                <a:gd name="connsiteY3" fmla="*/ 622407 h 622407"/>
                <a:gd name="connsiteX4" fmla="*/ 0 w 545566"/>
                <a:gd name="connsiteY4" fmla="*/ 399570 h 622407"/>
                <a:gd name="connsiteX0" fmla="*/ 0 w 530198"/>
                <a:gd name="connsiteY0" fmla="*/ 384202 h 607039"/>
                <a:gd name="connsiteX1" fmla="*/ 522514 w 530198"/>
                <a:gd name="connsiteY1" fmla="*/ 0 h 607039"/>
                <a:gd name="connsiteX2" fmla="*/ 530198 w 530198"/>
                <a:gd name="connsiteY2" fmla="*/ 607039 h 607039"/>
                <a:gd name="connsiteX3" fmla="*/ 0 w 530198"/>
                <a:gd name="connsiteY3" fmla="*/ 607039 h 607039"/>
                <a:gd name="connsiteX4" fmla="*/ 0 w 530198"/>
                <a:gd name="connsiteY4" fmla="*/ 384202 h 607039"/>
                <a:gd name="connsiteX0" fmla="*/ 0 w 530198"/>
                <a:gd name="connsiteY0" fmla="*/ 393727 h 616564"/>
                <a:gd name="connsiteX1" fmla="*/ 525689 w 530198"/>
                <a:gd name="connsiteY1" fmla="*/ 0 h 616564"/>
                <a:gd name="connsiteX2" fmla="*/ 530198 w 530198"/>
                <a:gd name="connsiteY2" fmla="*/ 616564 h 616564"/>
                <a:gd name="connsiteX3" fmla="*/ 0 w 530198"/>
                <a:gd name="connsiteY3" fmla="*/ 616564 h 616564"/>
                <a:gd name="connsiteX4" fmla="*/ 0 w 530198"/>
                <a:gd name="connsiteY4" fmla="*/ 393727 h 616564"/>
                <a:gd name="connsiteX0" fmla="*/ 0 w 526237"/>
                <a:gd name="connsiteY0" fmla="*/ 393727 h 616564"/>
                <a:gd name="connsiteX1" fmla="*/ 525689 w 526237"/>
                <a:gd name="connsiteY1" fmla="*/ 0 h 616564"/>
                <a:gd name="connsiteX2" fmla="*/ 523424 w 526237"/>
                <a:gd name="connsiteY2" fmla="*/ 230484 h 616564"/>
                <a:gd name="connsiteX3" fmla="*/ 0 w 526237"/>
                <a:gd name="connsiteY3" fmla="*/ 616564 h 616564"/>
                <a:gd name="connsiteX4" fmla="*/ 0 w 526237"/>
                <a:gd name="connsiteY4" fmla="*/ 393727 h 616564"/>
                <a:gd name="connsiteX0" fmla="*/ 0 w 526811"/>
                <a:gd name="connsiteY0" fmla="*/ 393727 h 616564"/>
                <a:gd name="connsiteX1" fmla="*/ 525689 w 526811"/>
                <a:gd name="connsiteY1" fmla="*/ 0 h 616564"/>
                <a:gd name="connsiteX2" fmla="*/ 526811 w 526811"/>
                <a:gd name="connsiteY2" fmla="*/ 230484 h 616564"/>
                <a:gd name="connsiteX3" fmla="*/ 0 w 526811"/>
                <a:gd name="connsiteY3" fmla="*/ 616564 h 616564"/>
                <a:gd name="connsiteX4" fmla="*/ 0 w 526811"/>
                <a:gd name="connsiteY4" fmla="*/ 393727 h 6165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6811" h="616564">
                  <a:moveTo>
                    <a:pt x="0" y="393727"/>
                  </a:moveTo>
                  <a:lnTo>
                    <a:pt x="525689" y="0"/>
                  </a:lnTo>
                  <a:cubicBezTo>
                    <a:pt x="528250" y="202346"/>
                    <a:pt x="524250" y="28138"/>
                    <a:pt x="526811" y="230484"/>
                  </a:cubicBezTo>
                  <a:lnTo>
                    <a:pt x="0" y="616564"/>
                  </a:lnTo>
                  <a:lnTo>
                    <a:pt x="0" y="393727"/>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sp>
        <p:nvSpPr>
          <p:cNvPr id="9" name="Text Placeholder 15">
            <a:extLst>
              <a:ext uri="{FF2B5EF4-FFF2-40B4-BE49-F238E27FC236}">
                <a16:creationId xmlns:a16="http://schemas.microsoft.com/office/drawing/2014/main" id="{A82FE828-0BCB-5E4D-7323-8F10839FE445}"/>
              </a:ext>
            </a:extLst>
          </p:cNvPr>
          <p:cNvSpPr>
            <a:spLocks noGrp="1"/>
          </p:cNvSpPr>
          <p:nvPr>
            <p:ph type="body" sz="quarter" idx="12" hasCustomPrompt="1"/>
          </p:nvPr>
        </p:nvSpPr>
        <p:spPr>
          <a:xfrm>
            <a:off x="2588207" y="5802950"/>
            <a:ext cx="2194560" cy="338328"/>
          </a:xfrm>
          <a:prstGeom prst="rect">
            <a:avLst/>
          </a:prstGeom>
        </p:spPr>
        <p:txBody>
          <a:bodyPr anchor="b" anchorCtr="0">
            <a:normAutofit/>
          </a:bodyPr>
          <a:lstStyle>
            <a:lvl1pPr marL="0" indent="0">
              <a:buFont typeface="Wingdings" panose="05000000000000000000" pitchFamily="2" charset="2"/>
              <a:buNone/>
              <a:defRPr sz="1600" b="0">
                <a:solidFill>
                  <a:schemeClr val="bg1"/>
                </a:solidFill>
              </a:defRPr>
            </a:lvl1pPr>
          </a:lstStyle>
          <a:p>
            <a:pPr lvl="0"/>
            <a:r>
              <a:rPr lang="en-US"/>
              <a:t>Click to enter dates.</a:t>
            </a:r>
          </a:p>
        </p:txBody>
      </p:sp>
      <p:sp>
        <p:nvSpPr>
          <p:cNvPr id="14" name="TextBox 13">
            <a:extLst>
              <a:ext uri="{FF2B5EF4-FFF2-40B4-BE49-F238E27FC236}">
                <a16:creationId xmlns:a16="http://schemas.microsoft.com/office/drawing/2014/main" id="{358AB3C8-A2F3-FDBC-E228-88FF264D568F}"/>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DEOCS Participation</a:t>
            </a:r>
          </a:p>
        </p:txBody>
      </p:sp>
      <p:sp>
        <p:nvSpPr>
          <p:cNvPr id="19" name="TextBox 18">
            <a:extLst>
              <a:ext uri="{FF2B5EF4-FFF2-40B4-BE49-F238E27FC236}">
                <a16:creationId xmlns:a16="http://schemas.microsoft.com/office/drawing/2014/main" id="{22A7B470-3BE8-898E-19E0-0DF0344F113B}"/>
              </a:ext>
            </a:extLst>
          </p:cNvPr>
          <p:cNvSpPr txBox="1"/>
          <p:nvPr userDrawn="1"/>
        </p:nvSpPr>
        <p:spPr>
          <a:xfrm>
            <a:off x="2445190" y="2828835"/>
            <a:ext cx="7301619"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Response Rate chart and table from the DEOCS Survey Results PDF Report or Interactive Dashboard. </a:t>
            </a:r>
            <a:r>
              <a:rPr lang="en-US" dirty="0">
                <a:solidFill>
                  <a:schemeClr val="tx1">
                    <a:lumMod val="50000"/>
                    <a:lumOff val="50000"/>
                  </a:schemeClr>
                </a:solidFill>
                <a:latin typeface="Arial" panose="020B0604020202020204" pitchFamily="34" charset="0"/>
                <a:cs typeface="Arial" panose="020B0604020202020204" pitchFamily="34" charset="0"/>
              </a:rPr>
              <a:t>You can hold the Windows + Shift + S keys to open the screenshot/snipping tool. Paste image over this text. Consider including historical rates if available.</a:t>
            </a:r>
          </a:p>
        </p:txBody>
      </p:sp>
      <p:sp>
        <p:nvSpPr>
          <p:cNvPr id="11" name="TextBox 10">
            <a:extLst>
              <a:ext uri="{FF2B5EF4-FFF2-40B4-BE49-F238E27FC236}">
                <a16:creationId xmlns:a16="http://schemas.microsoft.com/office/drawing/2014/main" id="{DC644F27-E3EF-42EC-36F2-2FFD4D273116}"/>
              </a:ext>
            </a:extLst>
          </p:cNvPr>
          <p:cNvSpPr txBox="1"/>
          <p:nvPr userDrawn="1"/>
        </p:nvSpPr>
        <p:spPr>
          <a:xfrm>
            <a:off x="847247" y="5802950"/>
            <a:ext cx="1920240" cy="338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kern="1200" dirty="0">
                <a:solidFill>
                  <a:schemeClr val="bg1"/>
                </a:solidFill>
                <a:latin typeface="Arial" panose="020B0604020202020204" pitchFamily="34" charset="0"/>
                <a:ea typeface="+mn-ea"/>
                <a:cs typeface="Arial" panose="020B0604020202020204" pitchFamily="34" charset="0"/>
              </a:rPr>
              <a:t>Survey start/end:</a:t>
            </a:r>
            <a:endParaRPr lang="en-US" sz="16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78589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1_Content, Two Column w/ Icons_op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0778B24-9FA8-6140-CCA5-4E3A6BC718FF}"/>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extBox 9">
            <a:extLst>
              <a:ext uri="{FF2B5EF4-FFF2-40B4-BE49-F238E27FC236}">
                <a16:creationId xmlns:a16="http://schemas.microsoft.com/office/drawing/2014/main" id="{89C89F00-7A13-00F8-A7CF-6382BC08B927}"/>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The Process</a:t>
            </a:r>
          </a:p>
        </p:txBody>
      </p:sp>
      <p:graphicFrame>
        <p:nvGraphicFramePr>
          <p:cNvPr id="9" name="Diagram 8">
            <a:extLst>
              <a:ext uri="{FF2B5EF4-FFF2-40B4-BE49-F238E27FC236}">
                <a16:creationId xmlns:a16="http://schemas.microsoft.com/office/drawing/2014/main" id="{D2E80B90-EB7E-4F4B-652B-FED70F5B0878}"/>
              </a:ext>
            </a:extLst>
          </p:cNvPr>
          <p:cNvGraphicFramePr/>
          <p:nvPr userDrawn="1">
            <p:extLst>
              <p:ext uri="{D42A27DB-BD31-4B8C-83A1-F6EECF244321}">
                <p14:modId xmlns:p14="http://schemas.microsoft.com/office/powerpoint/2010/main" val="4073712316"/>
              </p:ext>
            </p:extLst>
          </p:nvPr>
        </p:nvGraphicFramePr>
        <p:xfrm>
          <a:off x="579812" y="1008876"/>
          <a:ext cx="11009746" cy="5186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36739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5_Content Slide | Image, Graphic, 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81BF-16CB-34FD-9D02-79414A80A7F1}"/>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1FBA41B4-9076-D243-8698-2EE94E672492}"/>
              </a:ext>
            </a:extLst>
          </p:cNvPr>
          <p:cNvSpPr>
            <a:spLocks noGrp="1"/>
          </p:cNvSpPr>
          <p:nvPr>
            <p:ph type="body" sz="quarter" idx="10" hasCustomPrompt="1"/>
          </p:nvPr>
        </p:nvSpPr>
        <p:spPr>
          <a:xfrm>
            <a:off x="1384071" y="1264888"/>
            <a:ext cx="5816821" cy="521302"/>
          </a:xfrm>
          <a:prstGeom prst="rect">
            <a:avLst/>
          </a:prstGeom>
        </p:spPr>
        <p:txBody>
          <a:bodyPr anchor="ctr"/>
          <a:lstStyle>
            <a:lvl1pPr marL="0" indent="0">
              <a:buNone/>
              <a:defRPr sz="2000" i="0"/>
            </a:lvl1pPr>
          </a:lstStyle>
          <a:p>
            <a:pPr lvl="0"/>
            <a:r>
              <a:rPr lang="en-US"/>
              <a:t>Strength area #1</a:t>
            </a:r>
          </a:p>
        </p:txBody>
      </p:sp>
      <p:sp>
        <p:nvSpPr>
          <p:cNvPr id="22" name="TextBox 21">
            <a:extLst>
              <a:ext uri="{FF2B5EF4-FFF2-40B4-BE49-F238E27FC236}">
                <a16:creationId xmlns:a16="http://schemas.microsoft.com/office/drawing/2014/main" id="{0CDBAD59-B421-FD62-223D-DD84464D1497}"/>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Strengths</a:t>
            </a:r>
          </a:p>
        </p:txBody>
      </p:sp>
      <p:sp>
        <p:nvSpPr>
          <p:cNvPr id="4" name="Text Placeholder 3">
            <a:extLst>
              <a:ext uri="{FF2B5EF4-FFF2-40B4-BE49-F238E27FC236}">
                <a16:creationId xmlns:a16="http://schemas.microsoft.com/office/drawing/2014/main" id="{EE8691F7-5339-CEAE-5A87-24EFE73C89CA}"/>
              </a:ext>
            </a:extLst>
          </p:cNvPr>
          <p:cNvSpPr>
            <a:spLocks noGrp="1"/>
          </p:cNvSpPr>
          <p:nvPr>
            <p:ph type="body" sz="quarter" idx="17" hasCustomPrompt="1"/>
          </p:nvPr>
        </p:nvSpPr>
        <p:spPr>
          <a:xfrm>
            <a:off x="837946" y="1268204"/>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1</a:t>
            </a:r>
          </a:p>
        </p:txBody>
      </p:sp>
      <p:sp>
        <p:nvSpPr>
          <p:cNvPr id="21" name="Text Placeholder 3">
            <a:extLst>
              <a:ext uri="{FF2B5EF4-FFF2-40B4-BE49-F238E27FC236}">
                <a16:creationId xmlns:a16="http://schemas.microsoft.com/office/drawing/2014/main" id="{D10B06E4-A3E0-BE30-3DE0-9E2155ABBC92}"/>
              </a:ext>
            </a:extLst>
          </p:cNvPr>
          <p:cNvSpPr>
            <a:spLocks noGrp="1"/>
          </p:cNvSpPr>
          <p:nvPr>
            <p:ph type="body" sz="quarter" idx="18" hasCustomPrompt="1"/>
          </p:nvPr>
        </p:nvSpPr>
        <p:spPr>
          <a:xfrm>
            <a:off x="837946" y="5416955"/>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5</a:t>
            </a:r>
          </a:p>
        </p:txBody>
      </p:sp>
      <p:sp>
        <p:nvSpPr>
          <p:cNvPr id="23" name="Text Placeholder 3">
            <a:extLst>
              <a:ext uri="{FF2B5EF4-FFF2-40B4-BE49-F238E27FC236}">
                <a16:creationId xmlns:a16="http://schemas.microsoft.com/office/drawing/2014/main" id="{C3C4E134-D6EB-1F3B-94B8-CC4DCC2C8184}"/>
              </a:ext>
            </a:extLst>
          </p:cNvPr>
          <p:cNvSpPr>
            <a:spLocks noGrp="1"/>
          </p:cNvSpPr>
          <p:nvPr>
            <p:ph type="body" sz="quarter" idx="19" hasCustomPrompt="1"/>
          </p:nvPr>
        </p:nvSpPr>
        <p:spPr>
          <a:xfrm>
            <a:off x="837946" y="3342579"/>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3</a:t>
            </a:r>
          </a:p>
        </p:txBody>
      </p:sp>
      <p:sp>
        <p:nvSpPr>
          <p:cNvPr id="25" name="Text Placeholder 3">
            <a:extLst>
              <a:ext uri="{FF2B5EF4-FFF2-40B4-BE49-F238E27FC236}">
                <a16:creationId xmlns:a16="http://schemas.microsoft.com/office/drawing/2014/main" id="{50B48244-8990-EDCD-9776-9E27C457AD84}"/>
              </a:ext>
            </a:extLst>
          </p:cNvPr>
          <p:cNvSpPr>
            <a:spLocks noGrp="1"/>
          </p:cNvSpPr>
          <p:nvPr>
            <p:ph type="body" sz="quarter" idx="20" hasCustomPrompt="1"/>
          </p:nvPr>
        </p:nvSpPr>
        <p:spPr>
          <a:xfrm>
            <a:off x="837946" y="2305391"/>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2</a:t>
            </a:r>
          </a:p>
        </p:txBody>
      </p:sp>
      <p:sp>
        <p:nvSpPr>
          <p:cNvPr id="26" name="Text Placeholder 3">
            <a:extLst>
              <a:ext uri="{FF2B5EF4-FFF2-40B4-BE49-F238E27FC236}">
                <a16:creationId xmlns:a16="http://schemas.microsoft.com/office/drawing/2014/main" id="{F2757474-8666-9555-5A3B-140886D04A21}"/>
              </a:ext>
            </a:extLst>
          </p:cNvPr>
          <p:cNvSpPr>
            <a:spLocks noGrp="1"/>
          </p:cNvSpPr>
          <p:nvPr>
            <p:ph type="body" sz="quarter" idx="21" hasCustomPrompt="1"/>
          </p:nvPr>
        </p:nvSpPr>
        <p:spPr>
          <a:xfrm>
            <a:off x="837946" y="4379767"/>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4</a:t>
            </a:r>
          </a:p>
        </p:txBody>
      </p:sp>
      <p:sp>
        <p:nvSpPr>
          <p:cNvPr id="27" name="Text Placeholder 2">
            <a:extLst>
              <a:ext uri="{FF2B5EF4-FFF2-40B4-BE49-F238E27FC236}">
                <a16:creationId xmlns:a16="http://schemas.microsoft.com/office/drawing/2014/main" id="{070CE503-AFF9-4C37-D2AF-AF6B5F9418E7}"/>
              </a:ext>
            </a:extLst>
          </p:cNvPr>
          <p:cNvSpPr>
            <a:spLocks noGrp="1"/>
          </p:cNvSpPr>
          <p:nvPr>
            <p:ph type="body" sz="quarter" idx="22" hasCustomPrompt="1"/>
          </p:nvPr>
        </p:nvSpPr>
        <p:spPr>
          <a:xfrm>
            <a:off x="1384071" y="2305391"/>
            <a:ext cx="5816821" cy="521302"/>
          </a:xfrm>
          <a:prstGeom prst="rect">
            <a:avLst/>
          </a:prstGeom>
        </p:spPr>
        <p:txBody>
          <a:bodyPr anchor="ctr"/>
          <a:lstStyle>
            <a:lvl1pPr marL="0" indent="0">
              <a:buNone/>
              <a:defRPr sz="2000" i="0"/>
            </a:lvl1pPr>
          </a:lstStyle>
          <a:p>
            <a:pPr lvl="0"/>
            <a:r>
              <a:rPr lang="en-US"/>
              <a:t>Strength area #2</a:t>
            </a:r>
          </a:p>
        </p:txBody>
      </p:sp>
      <p:sp>
        <p:nvSpPr>
          <p:cNvPr id="28" name="Text Placeholder 2">
            <a:extLst>
              <a:ext uri="{FF2B5EF4-FFF2-40B4-BE49-F238E27FC236}">
                <a16:creationId xmlns:a16="http://schemas.microsoft.com/office/drawing/2014/main" id="{07D7BDC2-3D35-CA46-5A79-6877E37F8595}"/>
              </a:ext>
            </a:extLst>
          </p:cNvPr>
          <p:cNvSpPr>
            <a:spLocks noGrp="1"/>
          </p:cNvSpPr>
          <p:nvPr>
            <p:ph type="body" sz="quarter" idx="23" hasCustomPrompt="1"/>
          </p:nvPr>
        </p:nvSpPr>
        <p:spPr>
          <a:xfrm>
            <a:off x="1384071" y="3342579"/>
            <a:ext cx="5816821" cy="521302"/>
          </a:xfrm>
          <a:prstGeom prst="rect">
            <a:avLst/>
          </a:prstGeom>
        </p:spPr>
        <p:txBody>
          <a:bodyPr anchor="ctr"/>
          <a:lstStyle>
            <a:lvl1pPr marL="0" indent="0">
              <a:buNone/>
              <a:defRPr sz="2000" i="0"/>
            </a:lvl1pPr>
          </a:lstStyle>
          <a:p>
            <a:pPr lvl="0"/>
            <a:r>
              <a:rPr lang="en-US"/>
              <a:t>Strength area #3</a:t>
            </a:r>
          </a:p>
        </p:txBody>
      </p:sp>
      <p:sp>
        <p:nvSpPr>
          <p:cNvPr id="29" name="Text Placeholder 2">
            <a:extLst>
              <a:ext uri="{FF2B5EF4-FFF2-40B4-BE49-F238E27FC236}">
                <a16:creationId xmlns:a16="http://schemas.microsoft.com/office/drawing/2014/main" id="{A8F1690A-3D69-F335-5F73-3AF1AA9EEAB5}"/>
              </a:ext>
            </a:extLst>
          </p:cNvPr>
          <p:cNvSpPr>
            <a:spLocks noGrp="1"/>
          </p:cNvSpPr>
          <p:nvPr>
            <p:ph type="body" sz="quarter" idx="24" hasCustomPrompt="1"/>
          </p:nvPr>
        </p:nvSpPr>
        <p:spPr>
          <a:xfrm>
            <a:off x="1384071" y="4376451"/>
            <a:ext cx="5816821" cy="521302"/>
          </a:xfrm>
          <a:prstGeom prst="rect">
            <a:avLst/>
          </a:prstGeom>
        </p:spPr>
        <p:txBody>
          <a:bodyPr anchor="ctr"/>
          <a:lstStyle>
            <a:lvl1pPr marL="0" indent="0">
              <a:buNone/>
              <a:defRPr sz="2000" i="0"/>
            </a:lvl1pPr>
          </a:lstStyle>
          <a:p>
            <a:pPr lvl="0"/>
            <a:r>
              <a:rPr lang="en-US"/>
              <a:t>Strength area #4</a:t>
            </a:r>
          </a:p>
        </p:txBody>
      </p:sp>
      <p:sp>
        <p:nvSpPr>
          <p:cNvPr id="30" name="Text Placeholder 2">
            <a:extLst>
              <a:ext uri="{FF2B5EF4-FFF2-40B4-BE49-F238E27FC236}">
                <a16:creationId xmlns:a16="http://schemas.microsoft.com/office/drawing/2014/main" id="{DD1845CF-3306-F4B0-4D98-4D66DC6B1FE1}"/>
              </a:ext>
            </a:extLst>
          </p:cNvPr>
          <p:cNvSpPr>
            <a:spLocks noGrp="1"/>
          </p:cNvSpPr>
          <p:nvPr>
            <p:ph type="body" sz="quarter" idx="25" hasCustomPrompt="1"/>
          </p:nvPr>
        </p:nvSpPr>
        <p:spPr>
          <a:xfrm>
            <a:off x="1384070" y="5410323"/>
            <a:ext cx="5816821" cy="521302"/>
          </a:xfrm>
          <a:prstGeom prst="rect">
            <a:avLst/>
          </a:prstGeom>
        </p:spPr>
        <p:txBody>
          <a:bodyPr anchor="ctr"/>
          <a:lstStyle>
            <a:lvl1pPr marL="0" indent="0">
              <a:buNone/>
              <a:defRPr sz="2000" i="0"/>
            </a:lvl1pPr>
          </a:lstStyle>
          <a:p>
            <a:pPr lvl="0"/>
            <a:r>
              <a:rPr lang="en-US"/>
              <a:t>Strength area #5</a:t>
            </a:r>
          </a:p>
        </p:txBody>
      </p:sp>
      <p:sp>
        <p:nvSpPr>
          <p:cNvPr id="15" name="Text Placeholder 6">
            <a:extLst>
              <a:ext uri="{FF2B5EF4-FFF2-40B4-BE49-F238E27FC236}">
                <a16:creationId xmlns:a16="http://schemas.microsoft.com/office/drawing/2014/main" id="{25FCCABF-E7B6-EBBD-1E7A-509E8F75067B}"/>
              </a:ext>
            </a:extLst>
          </p:cNvPr>
          <p:cNvSpPr>
            <a:spLocks noGrp="1"/>
          </p:cNvSpPr>
          <p:nvPr>
            <p:ph type="body" sz="quarter" idx="27" hasCustomPrompt="1"/>
          </p:nvPr>
        </p:nvSpPr>
        <p:spPr>
          <a:xfrm>
            <a:off x="7531101" y="1264888"/>
            <a:ext cx="3793232" cy="4667600"/>
          </a:xfrm>
          <a:prstGeom prst="rect">
            <a:avLst/>
          </a:prstGeom>
        </p:spPr>
        <p:txBody>
          <a:bodyPr/>
          <a:lstStyle>
            <a:lvl1pPr marL="228600" indent="-228600">
              <a:buFont typeface="Arial" panose="020B0604020202020204" pitchFamily="34" charset="0"/>
              <a:buChar char="•"/>
              <a:defRPr sz="2000"/>
            </a:lvl1pPr>
          </a:lstStyle>
          <a:p>
            <a:pPr lvl="0"/>
            <a:r>
              <a:rPr lang="en-US" dirty="0"/>
              <a:t>Click to add notes/comments.</a:t>
            </a:r>
          </a:p>
        </p:txBody>
      </p:sp>
    </p:spTree>
    <p:extLst>
      <p:ext uri="{BB962C8B-B14F-4D97-AF65-F5344CB8AC3E}">
        <p14:creationId xmlns:p14="http://schemas.microsoft.com/office/powerpoint/2010/main" val="32911994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3_Content Slide | Image, Graphic, Table">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519EF43D-2E37-2E72-DB7D-04DE41D1BEB9}"/>
              </a:ext>
            </a:extLst>
          </p:cNvPr>
          <p:cNvSpPr>
            <a:spLocks noGrp="1"/>
          </p:cNvSpPr>
          <p:nvPr>
            <p:ph type="body" sz="quarter" idx="26" hasCustomPrompt="1"/>
          </p:nvPr>
        </p:nvSpPr>
        <p:spPr>
          <a:xfrm>
            <a:off x="1384070" y="1264888"/>
            <a:ext cx="5816821" cy="521302"/>
          </a:xfrm>
          <a:prstGeom prst="rect">
            <a:avLst/>
          </a:prstGeom>
        </p:spPr>
        <p:txBody>
          <a:bodyPr anchor="ctr"/>
          <a:lstStyle>
            <a:lvl1pPr marL="0" indent="0">
              <a:buNone/>
              <a:defRPr sz="2000" i="0"/>
            </a:lvl1pPr>
          </a:lstStyle>
          <a:p>
            <a:pPr lvl="0"/>
            <a:r>
              <a:rPr lang="en-US"/>
              <a:t>Challenge area #1</a:t>
            </a:r>
          </a:p>
        </p:txBody>
      </p:sp>
      <p:sp>
        <p:nvSpPr>
          <p:cNvPr id="8" name="Rectangle 7">
            <a:extLst>
              <a:ext uri="{FF2B5EF4-FFF2-40B4-BE49-F238E27FC236}">
                <a16:creationId xmlns:a16="http://schemas.microsoft.com/office/drawing/2014/main" id="{025581BF-16CB-34FD-9D02-79414A80A7F1}"/>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CDBAD59-B421-FD62-223D-DD84464D1497}"/>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Challenges &amp; Areas for Growth</a:t>
            </a:r>
          </a:p>
        </p:txBody>
      </p:sp>
      <p:sp>
        <p:nvSpPr>
          <p:cNvPr id="4" name="Text Placeholder 3">
            <a:extLst>
              <a:ext uri="{FF2B5EF4-FFF2-40B4-BE49-F238E27FC236}">
                <a16:creationId xmlns:a16="http://schemas.microsoft.com/office/drawing/2014/main" id="{EE8691F7-5339-CEAE-5A87-24EFE73C89CA}"/>
              </a:ext>
            </a:extLst>
          </p:cNvPr>
          <p:cNvSpPr>
            <a:spLocks noGrp="1"/>
          </p:cNvSpPr>
          <p:nvPr>
            <p:ph type="body" sz="quarter" idx="17" hasCustomPrompt="1"/>
          </p:nvPr>
        </p:nvSpPr>
        <p:spPr>
          <a:xfrm>
            <a:off x="837946" y="1268204"/>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1</a:t>
            </a:r>
          </a:p>
        </p:txBody>
      </p:sp>
      <p:sp>
        <p:nvSpPr>
          <p:cNvPr id="21" name="Text Placeholder 3">
            <a:extLst>
              <a:ext uri="{FF2B5EF4-FFF2-40B4-BE49-F238E27FC236}">
                <a16:creationId xmlns:a16="http://schemas.microsoft.com/office/drawing/2014/main" id="{D10B06E4-A3E0-BE30-3DE0-9E2155ABBC92}"/>
              </a:ext>
            </a:extLst>
          </p:cNvPr>
          <p:cNvSpPr>
            <a:spLocks noGrp="1"/>
          </p:cNvSpPr>
          <p:nvPr>
            <p:ph type="body" sz="quarter" idx="18" hasCustomPrompt="1"/>
          </p:nvPr>
        </p:nvSpPr>
        <p:spPr>
          <a:xfrm>
            <a:off x="837946" y="5416955"/>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i="0">
                <a:solidFill>
                  <a:schemeClr val="bg1"/>
                </a:solidFill>
              </a:defRPr>
            </a:lvl1pPr>
          </a:lstStyle>
          <a:p>
            <a:pPr lvl="0"/>
            <a:r>
              <a:rPr lang="en-US"/>
              <a:t>5</a:t>
            </a:r>
          </a:p>
        </p:txBody>
      </p:sp>
      <p:sp>
        <p:nvSpPr>
          <p:cNvPr id="23" name="Text Placeholder 3">
            <a:extLst>
              <a:ext uri="{FF2B5EF4-FFF2-40B4-BE49-F238E27FC236}">
                <a16:creationId xmlns:a16="http://schemas.microsoft.com/office/drawing/2014/main" id="{C3C4E134-D6EB-1F3B-94B8-CC4DCC2C8184}"/>
              </a:ext>
            </a:extLst>
          </p:cNvPr>
          <p:cNvSpPr>
            <a:spLocks noGrp="1"/>
          </p:cNvSpPr>
          <p:nvPr>
            <p:ph type="body" sz="quarter" idx="19" hasCustomPrompt="1"/>
          </p:nvPr>
        </p:nvSpPr>
        <p:spPr>
          <a:xfrm>
            <a:off x="837946" y="3342579"/>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3</a:t>
            </a:r>
          </a:p>
        </p:txBody>
      </p:sp>
      <p:sp>
        <p:nvSpPr>
          <p:cNvPr id="25" name="Text Placeholder 3">
            <a:extLst>
              <a:ext uri="{FF2B5EF4-FFF2-40B4-BE49-F238E27FC236}">
                <a16:creationId xmlns:a16="http://schemas.microsoft.com/office/drawing/2014/main" id="{50B48244-8990-EDCD-9776-9E27C457AD84}"/>
              </a:ext>
            </a:extLst>
          </p:cNvPr>
          <p:cNvSpPr>
            <a:spLocks noGrp="1"/>
          </p:cNvSpPr>
          <p:nvPr>
            <p:ph type="body" sz="quarter" idx="20" hasCustomPrompt="1"/>
          </p:nvPr>
        </p:nvSpPr>
        <p:spPr>
          <a:xfrm>
            <a:off x="837946" y="2305391"/>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2</a:t>
            </a:r>
          </a:p>
        </p:txBody>
      </p:sp>
      <p:sp>
        <p:nvSpPr>
          <p:cNvPr id="26" name="Text Placeholder 3">
            <a:extLst>
              <a:ext uri="{FF2B5EF4-FFF2-40B4-BE49-F238E27FC236}">
                <a16:creationId xmlns:a16="http://schemas.microsoft.com/office/drawing/2014/main" id="{F2757474-8666-9555-5A3B-140886D04A21}"/>
              </a:ext>
            </a:extLst>
          </p:cNvPr>
          <p:cNvSpPr>
            <a:spLocks noGrp="1"/>
          </p:cNvSpPr>
          <p:nvPr>
            <p:ph type="body" sz="quarter" idx="21" hasCustomPrompt="1"/>
          </p:nvPr>
        </p:nvSpPr>
        <p:spPr>
          <a:xfrm>
            <a:off x="837946" y="4379767"/>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4</a:t>
            </a:r>
          </a:p>
        </p:txBody>
      </p:sp>
      <p:sp>
        <p:nvSpPr>
          <p:cNvPr id="27" name="Text Placeholder 2">
            <a:extLst>
              <a:ext uri="{FF2B5EF4-FFF2-40B4-BE49-F238E27FC236}">
                <a16:creationId xmlns:a16="http://schemas.microsoft.com/office/drawing/2014/main" id="{070CE503-AFF9-4C37-D2AF-AF6B5F9418E7}"/>
              </a:ext>
            </a:extLst>
          </p:cNvPr>
          <p:cNvSpPr>
            <a:spLocks noGrp="1"/>
          </p:cNvSpPr>
          <p:nvPr>
            <p:ph type="body" sz="quarter" idx="22" hasCustomPrompt="1"/>
          </p:nvPr>
        </p:nvSpPr>
        <p:spPr>
          <a:xfrm>
            <a:off x="1384070" y="2302075"/>
            <a:ext cx="5816821" cy="521302"/>
          </a:xfrm>
          <a:prstGeom prst="rect">
            <a:avLst/>
          </a:prstGeom>
        </p:spPr>
        <p:txBody>
          <a:bodyPr anchor="ctr"/>
          <a:lstStyle>
            <a:lvl1pPr marL="0" indent="0">
              <a:buNone/>
              <a:defRPr sz="2000" i="0"/>
            </a:lvl1pPr>
          </a:lstStyle>
          <a:p>
            <a:pPr lvl="0"/>
            <a:r>
              <a:rPr lang="en-US"/>
              <a:t>Challenge area #2</a:t>
            </a:r>
          </a:p>
        </p:txBody>
      </p:sp>
      <p:sp>
        <p:nvSpPr>
          <p:cNvPr id="28" name="Text Placeholder 2">
            <a:extLst>
              <a:ext uri="{FF2B5EF4-FFF2-40B4-BE49-F238E27FC236}">
                <a16:creationId xmlns:a16="http://schemas.microsoft.com/office/drawing/2014/main" id="{07D7BDC2-3D35-CA46-5A79-6877E37F8595}"/>
              </a:ext>
            </a:extLst>
          </p:cNvPr>
          <p:cNvSpPr>
            <a:spLocks noGrp="1"/>
          </p:cNvSpPr>
          <p:nvPr>
            <p:ph type="body" sz="quarter" idx="23" hasCustomPrompt="1"/>
          </p:nvPr>
        </p:nvSpPr>
        <p:spPr>
          <a:xfrm>
            <a:off x="1384071" y="3342579"/>
            <a:ext cx="5816821" cy="521302"/>
          </a:xfrm>
          <a:prstGeom prst="rect">
            <a:avLst/>
          </a:prstGeom>
        </p:spPr>
        <p:txBody>
          <a:bodyPr anchor="ctr"/>
          <a:lstStyle>
            <a:lvl1pPr marL="0" indent="0">
              <a:buNone/>
              <a:defRPr sz="2000" i="0"/>
            </a:lvl1pPr>
          </a:lstStyle>
          <a:p>
            <a:pPr lvl="0"/>
            <a:r>
              <a:rPr lang="en-US"/>
              <a:t>Challenge area #3</a:t>
            </a:r>
          </a:p>
        </p:txBody>
      </p:sp>
      <p:sp>
        <p:nvSpPr>
          <p:cNvPr id="29" name="Text Placeholder 2">
            <a:extLst>
              <a:ext uri="{FF2B5EF4-FFF2-40B4-BE49-F238E27FC236}">
                <a16:creationId xmlns:a16="http://schemas.microsoft.com/office/drawing/2014/main" id="{A8F1690A-3D69-F335-5F73-3AF1AA9EEAB5}"/>
              </a:ext>
            </a:extLst>
          </p:cNvPr>
          <p:cNvSpPr>
            <a:spLocks noGrp="1"/>
          </p:cNvSpPr>
          <p:nvPr>
            <p:ph type="body" sz="quarter" idx="24" hasCustomPrompt="1"/>
          </p:nvPr>
        </p:nvSpPr>
        <p:spPr>
          <a:xfrm>
            <a:off x="1384071" y="4376451"/>
            <a:ext cx="5816821" cy="521302"/>
          </a:xfrm>
          <a:prstGeom prst="rect">
            <a:avLst/>
          </a:prstGeom>
        </p:spPr>
        <p:txBody>
          <a:bodyPr anchor="ctr"/>
          <a:lstStyle>
            <a:lvl1pPr marL="0" indent="0">
              <a:buNone/>
              <a:defRPr sz="2000" i="0"/>
            </a:lvl1pPr>
          </a:lstStyle>
          <a:p>
            <a:pPr lvl="0"/>
            <a:r>
              <a:rPr lang="en-US"/>
              <a:t>Challenge area #4</a:t>
            </a:r>
          </a:p>
        </p:txBody>
      </p:sp>
      <p:sp>
        <p:nvSpPr>
          <p:cNvPr id="30" name="Text Placeholder 2">
            <a:extLst>
              <a:ext uri="{FF2B5EF4-FFF2-40B4-BE49-F238E27FC236}">
                <a16:creationId xmlns:a16="http://schemas.microsoft.com/office/drawing/2014/main" id="{DD1845CF-3306-F4B0-4D98-4D66DC6B1FE1}"/>
              </a:ext>
            </a:extLst>
          </p:cNvPr>
          <p:cNvSpPr>
            <a:spLocks noGrp="1"/>
          </p:cNvSpPr>
          <p:nvPr>
            <p:ph type="body" sz="quarter" idx="25" hasCustomPrompt="1"/>
          </p:nvPr>
        </p:nvSpPr>
        <p:spPr>
          <a:xfrm>
            <a:off x="1384070" y="5410323"/>
            <a:ext cx="5816821" cy="521302"/>
          </a:xfrm>
          <a:prstGeom prst="rect">
            <a:avLst/>
          </a:prstGeom>
        </p:spPr>
        <p:txBody>
          <a:bodyPr anchor="ctr"/>
          <a:lstStyle>
            <a:lvl1pPr marL="0" indent="0">
              <a:buNone/>
              <a:defRPr sz="2000" i="0"/>
            </a:lvl1pPr>
          </a:lstStyle>
          <a:p>
            <a:pPr lvl="0"/>
            <a:r>
              <a:rPr lang="en-US"/>
              <a:t>Challenge area #5</a:t>
            </a:r>
          </a:p>
        </p:txBody>
      </p:sp>
      <p:sp>
        <p:nvSpPr>
          <p:cNvPr id="15" name="Text Placeholder 6">
            <a:extLst>
              <a:ext uri="{FF2B5EF4-FFF2-40B4-BE49-F238E27FC236}">
                <a16:creationId xmlns:a16="http://schemas.microsoft.com/office/drawing/2014/main" id="{70354F69-291C-A50E-563B-AF4A0D65A19F}"/>
              </a:ext>
            </a:extLst>
          </p:cNvPr>
          <p:cNvSpPr>
            <a:spLocks noGrp="1"/>
          </p:cNvSpPr>
          <p:nvPr>
            <p:ph type="body" sz="quarter" idx="27" hasCustomPrompt="1"/>
          </p:nvPr>
        </p:nvSpPr>
        <p:spPr>
          <a:xfrm>
            <a:off x="7531101" y="1264888"/>
            <a:ext cx="3793232" cy="4667600"/>
          </a:xfrm>
          <a:prstGeom prst="rect">
            <a:avLst/>
          </a:prstGeom>
        </p:spPr>
        <p:txBody>
          <a:bodyPr/>
          <a:lstStyle>
            <a:lvl1pPr marL="228600" indent="-228600">
              <a:buFont typeface="Arial" panose="020B0604020202020204" pitchFamily="34" charset="0"/>
              <a:buChar char="•"/>
              <a:defRPr sz="2000"/>
            </a:lvl1pPr>
          </a:lstStyle>
          <a:p>
            <a:pPr lvl="0"/>
            <a:r>
              <a:rPr lang="en-US" dirty="0"/>
              <a:t>Click to add notes/comments.</a:t>
            </a:r>
          </a:p>
        </p:txBody>
      </p:sp>
    </p:spTree>
    <p:extLst>
      <p:ext uri="{BB962C8B-B14F-4D97-AF65-F5344CB8AC3E}">
        <p14:creationId xmlns:p14="http://schemas.microsoft.com/office/powerpoint/2010/main" val="355488739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2_Content Slide | Image, Graphic, Tabl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25581BF-16CB-34FD-9D02-79414A80A7F1}"/>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1FBA41B4-9076-D243-8698-2EE94E672492}"/>
              </a:ext>
            </a:extLst>
          </p:cNvPr>
          <p:cNvSpPr>
            <a:spLocks noGrp="1"/>
          </p:cNvSpPr>
          <p:nvPr>
            <p:ph type="body" sz="quarter" idx="10" hasCustomPrompt="1"/>
          </p:nvPr>
        </p:nvSpPr>
        <p:spPr>
          <a:xfrm>
            <a:off x="1384071" y="1264888"/>
            <a:ext cx="9969983" cy="521302"/>
          </a:xfrm>
          <a:prstGeom prst="rect">
            <a:avLst/>
          </a:prstGeom>
        </p:spPr>
        <p:txBody>
          <a:bodyPr anchor="ctr"/>
          <a:lstStyle>
            <a:lvl1pPr marL="0" indent="0">
              <a:buNone/>
              <a:defRPr sz="2000" i="0"/>
            </a:lvl1pPr>
          </a:lstStyle>
          <a:p>
            <a:pPr lvl="0"/>
            <a:r>
              <a:rPr lang="en-US"/>
              <a:t>Theme #1</a:t>
            </a:r>
          </a:p>
        </p:txBody>
      </p:sp>
      <p:sp>
        <p:nvSpPr>
          <p:cNvPr id="22" name="TextBox 21">
            <a:extLst>
              <a:ext uri="{FF2B5EF4-FFF2-40B4-BE49-F238E27FC236}">
                <a16:creationId xmlns:a16="http://schemas.microsoft.com/office/drawing/2014/main" id="{0CDBAD59-B421-FD62-223D-DD84464D1497}"/>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Written Comments (Themes)</a:t>
            </a:r>
            <a:endParaRPr lang="en-US" sz="2800" b="0" dirty="0">
              <a:solidFill>
                <a:schemeClr val="accent2"/>
              </a:solidFill>
              <a:latin typeface="Arial" panose="020B0604020202020204" pitchFamily="34" charset="0"/>
              <a:cs typeface="Arial" panose="020B0604020202020204" pitchFamily="34" charset="0"/>
            </a:endParaRPr>
          </a:p>
        </p:txBody>
      </p:sp>
      <p:sp>
        <p:nvSpPr>
          <p:cNvPr id="4" name="Text Placeholder 3">
            <a:extLst>
              <a:ext uri="{FF2B5EF4-FFF2-40B4-BE49-F238E27FC236}">
                <a16:creationId xmlns:a16="http://schemas.microsoft.com/office/drawing/2014/main" id="{EE8691F7-5339-CEAE-5A87-24EFE73C89CA}"/>
              </a:ext>
            </a:extLst>
          </p:cNvPr>
          <p:cNvSpPr>
            <a:spLocks noGrp="1"/>
          </p:cNvSpPr>
          <p:nvPr>
            <p:ph type="body" sz="quarter" idx="17" hasCustomPrompt="1"/>
          </p:nvPr>
        </p:nvSpPr>
        <p:spPr>
          <a:xfrm>
            <a:off x="837946" y="1268204"/>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1</a:t>
            </a:r>
          </a:p>
        </p:txBody>
      </p:sp>
      <p:sp>
        <p:nvSpPr>
          <p:cNvPr id="21" name="Text Placeholder 3">
            <a:extLst>
              <a:ext uri="{FF2B5EF4-FFF2-40B4-BE49-F238E27FC236}">
                <a16:creationId xmlns:a16="http://schemas.microsoft.com/office/drawing/2014/main" id="{D10B06E4-A3E0-BE30-3DE0-9E2155ABBC92}"/>
              </a:ext>
            </a:extLst>
          </p:cNvPr>
          <p:cNvSpPr>
            <a:spLocks noGrp="1"/>
          </p:cNvSpPr>
          <p:nvPr>
            <p:ph type="body" sz="quarter" idx="18" hasCustomPrompt="1"/>
          </p:nvPr>
        </p:nvSpPr>
        <p:spPr>
          <a:xfrm>
            <a:off x="837946" y="5416955"/>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5</a:t>
            </a:r>
          </a:p>
        </p:txBody>
      </p:sp>
      <p:sp>
        <p:nvSpPr>
          <p:cNvPr id="23" name="Text Placeholder 3">
            <a:extLst>
              <a:ext uri="{FF2B5EF4-FFF2-40B4-BE49-F238E27FC236}">
                <a16:creationId xmlns:a16="http://schemas.microsoft.com/office/drawing/2014/main" id="{C3C4E134-D6EB-1F3B-94B8-CC4DCC2C8184}"/>
              </a:ext>
            </a:extLst>
          </p:cNvPr>
          <p:cNvSpPr>
            <a:spLocks noGrp="1"/>
          </p:cNvSpPr>
          <p:nvPr>
            <p:ph type="body" sz="quarter" idx="19" hasCustomPrompt="1"/>
          </p:nvPr>
        </p:nvSpPr>
        <p:spPr>
          <a:xfrm>
            <a:off x="837946" y="3342579"/>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3</a:t>
            </a:r>
          </a:p>
        </p:txBody>
      </p:sp>
      <p:sp>
        <p:nvSpPr>
          <p:cNvPr id="25" name="Text Placeholder 3">
            <a:extLst>
              <a:ext uri="{FF2B5EF4-FFF2-40B4-BE49-F238E27FC236}">
                <a16:creationId xmlns:a16="http://schemas.microsoft.com/office/drawing/2014/main" id="{50B48244-8990-EDCD-9776-9E27C457AD84}"/>
              </a:ext>
            </a:extLst>
          </p:cNvPr>
          <p:cNvSpPr>
            <a:spLocks noGrp="1"/>
          </p:cNvSpPr>
          <p:nvPr>
            <p:ph type="body" sz="quarter" idx="20" hasCustomPrompt="1"/>
          </p:nvPr>
        </p:nvSpPr>
        <p:spPr>
          <a:xfrm>
            <a:off x="837946" y="2305391"/>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2</a:t>
            </a:r>
          </a:p>
        </p:txBody>
      </p:sp>
      <p:sp>
        <p:nvSpPr>
          <p:cNvPr id="26" name="Text Placeholder 3">
            <a:extLst>
              <a:ext uri="{FF2B5EF4-FFF2-40B4-BE49-F238E27FC236}">
                <a16:creationId xmlns:a16="http://schemas.microsoft.com/office/drawing/2014/main" id="{F2757474-8666-9555-5A3B-140886D04A21}"/>
              </a:ext>
            </a:extLst>
          </p:cNvPr>
          <p:cNvSpPr>
            <a:spLocks noGrp="1"/>
          </p:cNvSpPr>
          <p:nvPr>
            <p:ph type="body" sz="quarter" idx="21" hasCustomPrompt="1"/>
          </p:nvPr>
        </p:nvSpPr>
        <p:spPr>
          <a:xfrm>
            <a:off x="837946" y="4379767"/>
            <a:ext cx="513684" cy="514670"/>
          </a:xfrm>
          <a:prstGeom prst="flowChartConnector">
            <a:avLst/>
          </a:prstGeom>
          <a:solidFill>
            <a:srgbClr val="0C2554"/>
          </a:solidFill>
          <a:ln>
            <a:noFill/>
          </a:ln>
          <a:effectLst>
            <a:outerShdw blurRad="149987" dist="250190" dir="8460000" algn="ctr" rotWithShape="0">
              <a:schemeClr val="tx1">
                <a:alpha val="28000"/>
              </a:schemeClr>
            </a:outerShdw>
          </a:effectLst>
          <a:scene3d>
            <a:camera prst="orthographicFront"/>
            <a:lightRig rig="threePt" dir="t">
              <a:rot lat="0" lon="0" rev="1500000"/>
            </a:lightRig>
          </a:scene3d>
          <a:sp3d extrusionH="165100" contourW="12700">
            <a:bevelT w="88900" h="88900"/>
            <a:extrusionClr>
              <a:schemeClr val="tx1"/>
            </a:extrusionClr>
            <a:contourClr>
              <a:schemeClr val="bg1"/>
            </a:contourClr>
          </a:sp3d>
        </p:spPr>
        <p:txBody>
          <a:bodyPr tIns="18288" bIns="73152" anchor="t"/>
          <a:lstStyle>
            <a:lvl1pPr marL="0" indent="0" algn="ctr">
              <a:buNone/>
              <a:defRPr>
                <a:solidFill>
                  <a:schemeClr val="bg1"/>
                </a:solidFill>
              </a:defRPr>
            </a:lvl1pPr>
          </a:lstStyle>
          <a:p>
            <a:pPr lvl="0"/>
            <a:r>
              <a:rPr lang="en-US"/>
              <a:t>4</a:t>
            </a:r>
          </a:p>
        </p:txBody>
      </p:sp>
      <p:sp>
        <p:nvSpPr>
          <p:cNvPr id="27" name="Text Placeholder 2">
            <a:extLst>
              <a:ext uri="{FF2B5EF4-FFF2-40B4-BE49-F238E27FC236}">
                <a16:creationId xmlns:a16="http://schemas.microsoft.com/office/drawing/2014/main" id="{070CE503-AFF9-4C37-D2AF-AF6B5F9418E7}"/>
              </a:ext>
            </a:extLst>
          </p:cNvPr>
          <p:cNvSpPr>
            <a:spLocks noGrp="1"/>
          </p:cNvSpPr>
          <p:nvPr>
            <p:ph type="body" sz="quarter" idx="22" hasCustomPrompt="1"/>
          </p:nvPr>
        </p:nvSpPr>
        <p:spPr>
          <a:xfrm>
            <a:off x="1384071" y="2305391"/>
            <a:ext cx="9969983" cy="521302"/>
          </a:xfrm>
          <a:prstGeom prst="rect">
            <a:avLst/>
          </a:prstGeom>
        </p:spPr>
        <p:txBody>
          <a:bodyPr anchor="ctr"/>
          <a:lstStyle>
            <a:lvl1pPr marL="0" indent="0">
              <a:buNone/>
              <a:defRPr sz="2000" i="0"/>
            </a:lvl1pPr>
          </a:lstStyle>
          <a:p>
            <a:pPr lvl="0"/>
            <a:r>
              <a:rPr lang="en-US"/>
              <a:t>Theme #2</a:t>
            </a:r>
          </a:p>
        </p:txBody>
      </p:sp>
      <p:sp>
        <p:nvSpPr>
          <p:cNvPr id="28" name="Text Placeholder 2">
            <a:extLst>
              <a:ext uri="{FF2B5EF4-FFF2-40B4-BE49-F238E27FC236}">
                <a16:creationId xmlns:a16="http://schemas.microsoft.com/office/drawing/2014/main" id="{07D7BDC2-3D35-CA46-5A79-6877E37F8595}"/>
              </a:ext>
            </a:extLst>
          </p:cNvPr>
          <p:cNvSpPr>
            <a:spLocks noGrp="1"/>
          </p:cNvSpPr>
          <p:nvPr>
            <p:ph type="body" sz="quarter" idx="23" hasCustomPrompt="1"/>
          </p:nvPr>
        </p:nvSpPr>
        <p:spPr>
          <a:xfrm>
            <a:off x="1384071" y="3342579"/>
            <a:ext cx="9969983" cy="521302"/>
          </a:xfrm>
          <a:prstGeom prst="rect">
            <a:avLst/>
          </a:prstGeom>
        </p:spPr>
        <p:txBody>
          <a:bodyPr anchor="ctr"/>
          <a:lstStyle>
            <a:lvl1pPr marL="0" indent="0">
              <a:buNone/>
              <a:defRPr sz="2000" i="0"/>
            </a:lvl1pPr>
          </a:lstStyle>
          <a:p>
            <a:pPr lvl="0"/>
            <a:r>
              <a:rPr lang="en-US"/>
              <a:t>Theme #3</a:t>
            </a:r>
          </a:p>
        </p:txBody>
      </p:sp>
      <p:sp>
        <p:nvSpPr>
          <p:cNvPr id="29" name="Text Placeholder 2">
            <a:extLst>
              <a:ext uri="{FF2B5EF4-FFF2-40B4-BE49-F238E27FC236}">
                <a16:creationId xmlns:a16="http://schemas.microsoft.com/office/drawing/2014/main" id="{A8F1690A-3D69-F335-5F73-3AF1AA9EEAB5}"/>
              </a:ext>
            </a:extLst>
          </p:cNvPr>
          <p:cNvSpPr>
            <a:spLocks noGrp="1"/>
          </p:cNvSpPr>
          <p:nvPr>
            <p:ph type="body" sz="quarter" idx="24" hasCustomPrompt="1"/>
          </p:nvPr>
        </p:nvSpPr>
        <p:spPr>
          <a:xfrm>
            <a:off x="1384071" y="4376451"/>
            <a:ext cx="9969983" cy="521302"/>
          </a:xfrm>
          <a:prstGeom prst="rect">
            <a:avLst/>
          </a:prstGeom>
        </p:spPr>
        <p:txBody>
          <a:bodyPr anchor="ctr"/>
          <a:lstStyle>
            <a:lvl1pPr marL="0" indent="0">
              <a:buNone/>
              <a:defRPr sz="2000" i="0"/>
            </a:lvl1pPr>
          </a:lstStyle>
          <a:p>
            <a:pPr lvl="0"/>
            <a:r>
              <a:rPr lang="en-US"/>
              <a:t>Theme #4</a:t>
            </a:r>
          </a:p>
        </p:txBody>
      </p:sp>
      <p:sp>
        <p:nvSpPr>
          <p:cNvPr id="30" name="Text Placeholder 2">
            <a:extLst>
              <a:ext uri="{FF2B5EF4-FFF2-40B4-BE49-F238E27FC236}">
                <a16:creationId xmlns:a16="http://schemas.microsoft.com/office/drawing/2014/main" id="{DD1845CF-3306-F4B0-4D98-4D66DC6B1FE1}"/>
              </a:ext>
            </a:extLst>
          </p:cNvPr>
          <p:cNvSpPr>
            <a:spLocks noGrp="1"/>
          </p:cNvSpPr>
          <p:nvPr>
            <p:ph type="body" sz="quarter" idx="25" hasCustomPrompt="1"/>
          </p:nvPr>
        </p:nvSpPr>
        <p:spPr>
          <a:xfrm>
            <a:off x="1384070" y="5416955"/>
            <a:ext cx="9969984" cy="521302"/>
          </a:xfrm>
          <a:prstGeom prst="rect">
            <a:avLst/>
          </a:prstGeom>
        </p:spPr>
        <p:txBody>
          <a:bodyPr anchor="ctr"/>
          <a:lstStyle>
            <a:lvl1pPr marL="0" indent="0">
              <a:buNone/>
              <a:defRPr sz="2000" i="0"/>
            </a:lvl1pPr>
          </a:lstStyle>
          <a:p>
            <a:pPr lvl="0"/>
            <a:r>
              <a:rPr lang="en-US"/>
              <a:t>Theme #5</a:t>
            </a:r>
          </a:p>
        </p:txBody>
      </p:sp>
    </p:spTree>
    <p:extLst>
      <p:ext uri="{BB962C8B-B14F-4D97-AF65-F5344CB8AC3E}">
        <p14:creationId xmlns:p14="http://schemas.microsoft.com/office/powerpoint/2010/main" val="397696384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57_Content, Two Column w/ Icons_op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A5531F-6BFE-F016-846D-0A263BAF91EB}"/>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B17CC70-F646-C44D-7769-B8D1C7BA3B8E}"/>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BB069E2-C598-740F-343D-9D73DA2609C0}"/>
              </a:ext>
            </a:extLst>
          </p:cNvPr>
          <p:cNvSpPr txBox="1"/>
          <p:nvPr userDrawn="1"/>
        </p:nvSpPr>
        <p:spPr>
          <a:xfrm>
            <a:off x="761200" y="365126"/>
            <a:ext cx="10892918"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Service-Specific Question Results</a:t>
            </a:r>
          </a:p>
        </p:txBody>
      </p:sp>
      <p:sp>
        <p:nvSpPr>
          <p:cNvPr id="12" name="Rectangle 11">
            <a:extLst>
              <a:ext uri="{FF2B5EF4-FFF2-40B4-BE49-F238E27FC236}">
                <a16:creationId xmlns:a16="http://schemas.microsoft.com/office/drawing/2014/main" id="{837CDCB4-05C3-753A-9CEF-AB4E2593E110}"/>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27BCE2E-1C7D-4942-71CC-7012133B6757}"/>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A830C7-8132-D5E7-8ACC-F2AE2D194F3E}"/>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Service-Specific Question Results</a:t>
            </a:r>
          </a:p>
        </p:txBody>
      </p:sp>
      <p:sp>
        <p:nvSpPr>
          <p:cNvPr id="21" name="Text Placeholder 6">
            <a:extLst>
              <a:ext uri="{FF2B5EF4-FFF2-40B4-BE49-F238E27FC236}">
                <a16:creationId xmlns:a16="http://schemas.microsoft.com/office/drawing/2014/main" id="{F8049BE6-3B91-11F9-1F13-A02D802C44FC}"/>
              </a:ext>
            </a:extLst>
          </p:cNvPr>
          <p:cNvSpPr>
            <a:spLocks noGrp="1"/>
          </p:cNvSpPr>
          <p:nvPr>
            <p:ph type="body" sz="quarter" idx="10" hasCustomPrompt="1"/>
          </p:nvPr>
        </p:nvSpPr>
        <p:spPr>
          <a:xfrm>
            <a:off x="8016996" y="1488304"/>
            <a:ext cx="3332736" cy="4444184"/>
          </a:xfrm>
          <a:prstGeom prst="rect">
            <a:avLst/>
          </a:prstGeom>
        </p:spPr>
        <p:txBody>
          <a:bodyPr/>
          <a:lstStyle>
            <a:lvl1pPr marL="228600" indent="-228600">
              <a:buFont typeface="Arial" panose="020B0604020202020204" pitchFamily="34" charset="0"/>
              <a:buChar char="•"/>
              <a:defRPr sz="2000"/>
            </a:lvl1pPr>
          </a:lstStyle>
          <a:p>
            <a:pPr lvl="0"/>
            <a:r>
              <a:rPr lang="en-US"/>
              <a:t>Click to add notes/comments.</a:t>
            </a:r>
          </a:p>
        </p:txBody>
      </p:sp>
      <p:sp>
        <p:nvSpPr>
          <p:cNvPr id="13" name="TextBox 12">
            <a:extLst>
              <a:ext uri="{FF2B5EF4-FFF2-40B4-BE49-F238E27FC236}">
                <a16:creationId xmlns:a16="http://schemas.microsoft.com/office/drawing/2014/main" id="{D8E97AB0-7A04-4622-1F02-3FE006945888}"/>
              </a:ext>
            </a:extLst>
          </p:cNvPr>
          <p:cNvSpPr txBox="1"/>
          <p:nvPr userDrawn="1"/>
        </p:nvSpPr>
        <p:spPr>
          <a:xfrm>
            <a:off x="1630687" y="2833233"/>
            <a:ext cx="5529818"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Service-Specific Items chart from the DEOCS Survey Results PDF Report (if applicable). </a:t>
            </a:r>
            <a:r>
              <a:rPr lang="en-US" dirty="0">
                <a:solidFill>
                  <a:schemeClr val="tx1">
                    <a:lumMod val="50000"/>
                    <a:lumOff val="50000"/>
                  </a:schemeClr>
                </a:solidFill>
                <a:latin typeface="Arial" panose="020B0604020202020204" pitchFamily="34" charset="0"/>
                <a:cs typeface="Arial" panose="020B0604020202020204" pitchFamily="34" charset="0"/>
              </a:rPr>
              <a:t>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Tree>
    <p:extLst>
      <p:ext uri="{BB962C8B-B14F-4D97-AF65-F5344CB8AC3E}">
        <p14:creationId xmlns:p14="http://schemas.microsoft.com/office/powerpoint/2010/main" val="36804919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82_Content, Two Column w/ Icons_op2">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AA5531F-6BFE-F016-846D-0A263BAF91EB}"/>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6B17CC70-F646-C44D-7769-B8D1C7BA3B8E}"/>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extBox 10">
            <a:extLst>
              <a:ext uri="{FF2B5EF4-FFF2-40B4-BE49-F238E27FC236}">
                <a16:creationId xmlns:a16="http://schemas.microsoft.com/office/drawing/2014/main" id="{7BB069E2-C598-740F-343D-9D73DA2609C0}"/>
              </a:ext>
            </a:extLst>
          </p:cNvPr>
          <p:cNvSpPr txBox="1"/>
          <p:nvPr userDrawn="1"/>
        </p:nvSpPr>
        <p:spPr>
          <a:xfrm>
            <a:off x="761200" y="365126"/>
            <a:ext cx="10892918"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Service-Specific Question Results</a:t>
            </a:r>
          </a:p>
        </p:txBody>
      </p:sp>
      <p:sp>
        <p:nvSpPr>
          <p:cNvPr id="12" name="Rectangle 11">
            <a:extLst>
              <a:ext uri="{FF2B5EF4-FFF2-40B4-BE49-F238E27FC236}">
                <a16:creationId xmlns:a16="http://schemas.microsoft.com/office/drawing/2014/main" id="{837CDCB4-05C3-753A-9CEF-AB4E2593E110}"/>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B27BCE2E-1C7D-4942-71CC-7012133B6757}"/>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54A830C7-8132-D5E7-8ACC-F2AE2D194F3E}"/>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Academy-Specific Question Results</a:t>
            </a:r>
          </a:p>
        </p:txBody>
      </p:sp>
      <p:sp>
        <p:nvSpPr>
          <p:cNvPr id="21" name="Text Placeholder 6">
            <a:extLst>
              <a:ext uri="{FF2B5EF4-FFF2-40B4-BE49-F238E27FC236}">
                <a16:creationId xmlns:a16="http://schemas.microsoft.com/office/drawing/2014/main" id="{A8DA0CBF-7092-E021-3BB3-4FE79F560B44}"/>
              </a:ext>
            </a:extLst>
          </p:cNvPr>
          <p:cNvSpPr>
            <a:spLocks noGrp="1"/>
          </p:cNvSpPr>
          <p:nvPr>
            <p:ph type="body" sz="quarter" idx="10" hasCustomPrompt="1"/>
          </p:nvPr>
        </p:nvSpPr>
        <p:spPr>
          <a:xfrm>
            <a:off x="8016996" y="1488304"/>
            <a:ext cx="3332736" cy="4444184"/>
          </a:xfrm>
          <a:prstGeom prst="rect">
            <a:avLst/>
          </a:prstGeom>
        </p:spPr>
        <p:txBody>
          <a:bodyPr/>
          <a:lstStyle>
            <a:lvl1pPr marL="228600" indent="-228600">
              <a:buFont typeface="Arial" panose="020B0604020202020204" pitchFamily="34" charset="0"/>
              <a:buChar char="•"/>
              <a:defRPr sz="2000"/>
            </a:lvl1pPr>
          </a:lstStyle>
          <a:p>
            <a:pPr lvl="0"/>
            <a:r>
              <a:rPr lang="en-US"/>
              <a:t>Click to add notes/comments.</a:t>
            </a:r>
          </a:p>
        </p:txBody>
      </p:sp>
      <p:sp>
        <p:nvSpPr>
          <p:cNvPr id="16" name="TextBox 15">
            <a:extLst>
              <a:ext uri="{FF2B5EF4-FFF2-40B4-BE49-F238E27FC236}">
                <a16:creationId xmlns:a16="http://schemas.microsoft.com/office/drawing/2014/main" id="{365513C8-6466-DA95-84A4-10D6E0D48761}"/>
              </a:ext>
            </a:extLst>
          </p:cNvPr>
          <p:cNvSpPr txBox="1"/>
          <p:nvPr userDrawn="1"/>
        </p:nvSpPr>
        <p:spPr>
          <a:xfrm>
            <a:off x="1511300" y="2971732"/>
            <a:ext cx="579341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Academy-Specific Items chart from the DEOCS Survey Results PDF Report (if applicable). </a:t>
            </a:r>
            <a:r>
              <a:rPr lang="en-US" dirty="0">
                <a:solidFill>
                  <a:schemeClr val="tx1">
                    <a:lumMod val="50000"/>
                    <a:lumOff val="50000"/>
                  </a:schemeClr>
                </a:solidFill>
                <a:latin typeface="Arial" panose="020B0604020202020204" pitchFamily="34" charset="0"/>
                <a:cs typeface="Arial" panose="020B0604020202020204" pitchFamily="34" charset="0"/>
              </a:rPr>
              <a:t>You can hold the Windows + Shift + S keys to open the screenshot/snipping tool. Paste image over this text.</a:t>
            </a:r>
          </a:p>
        </p:txBody>
      </p:sp>
    </p:spTree>
    <p:extLst>
      <p:ext uri="{BB962C8B-B14F-4D97-AF65-F5344CB8AC3E}">
        <p14:creationId xmlns:p14="http://schemas.microsoft.com/office/powerpoint/2010/main" val="401845903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56_Content, Two Column w/ Icons_op2">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1979D52E-8FF9-A189-5530-337DDB3C4F0F}"/>
              </a:ext>
            </a:extLst>
          </p:cNvPr>
          <p:cNvSpPr/>
          <p:nvPr userDrawn="1"/>
        </p:nvSpPr>
        <p:spPr>
          <a:xfrm>
            <a:off x="0" y="1"/>
            <a:ext cx="12192000" cy="1176509"/>
          </a:xfrm>
          <a:prstGeom prst="rect">
            <a:avLst/>
          </a:prstGeom>
          <a:solidFill>
            <a:srgbClr val="0C25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A1DF753-12ED-2A93-BF58-0BB0D5019604}"/>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rgbClr val="0C255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TextBox 14">
            <a:extLst>
              <a:ext uri="{FF2B5EF4-FFF2-40B4-BE49-F238E27FC236}">
                <a16:creationId xmlns:a16="http://schemas.microsoft.com/office/drawing/2014/main" id="{9B66C6D0-AB08-D8FE-34C1-ED190812EF6A}"/>
              </a:ext>
            </a:extLst>
          </p:cNvPr>
          <p:cNvSpPr txBox="1"/>
          <p:nvPr userDrawn="1"/>
        </p:nvSpPr>
        <p:spPr>
          <a:xfrm>
            <a:off x="761200" y="311795"/>
            <a:ext cx="9137180" cy="584775"/>
          </a:xfrm>
          <a:prstGeom prst="rect">
            <a:avLst/>
          </a:prstGeom>
          <a:noFill/>
        </p:spPr>
        <p:txBody>
          <a:bodyPr wrap="square" rtlCol="0">
            <a:spAutoFit/>
          </a:bodyPr>
          <a:lstStyle/>
          <a:p>
            <a:r>
              <a:rPr lang="en-US" sz="3200" b="1" dirty="0">
                <a:solidFill>
                  <a:schemeClr val="bg1"/>
                </a:solidFill>
                <a:latin typeface="Arial" panose="020B0604020202020204" pitchFamily="34" charset="0"/>
                <a:cs typeface="Arial" panose="020B0604020202020204" pitchFamily="34" charset="0"/>
              </a:rPr>
              <a:t>Custom Closed-Ended Question Results</a:t>
            </a:r>
          </a:p>
        </p:txBody>
      </p:sp>
      <p:sp>
        <p:nvSpPr>
          <p:cNvPr id="7" name="Text Placeholder 6">
            <a:extLst>
              <a:ext uri="{FF2B5EF4-FFF2-40B4-BE49-F238E27FC236}">
                <a16:creationId xmlns:a16="http://schemas.microsoft.com/office/drawing/2014/main" id="{7DCCA2FD-E8B1-D163-027C-EE630BFCD3B0}"/>
              </a:ext>
            </a:extLst>
          </p:cNvPr>
          <p:cNvSpPr>
            <a:spLocks noGrp="1"/>
          </p:cNvSpPr>
          <p:nvPr>
            <p:ph type="body" sz="quarter" idx="10" hasCustomPrompt="1"/>
          </p:nvPr>
        </p:nvSpPr>
        <p:spPr>
          <a:xfrm>
            <a:off x="8016996" y="1488304"/>
            <a:ext cx="3332736" cy="4444184"/>
          </a:xfrm>
          <a:prstGeom prst="rect">
            <a:avLst/>
          </a:prstGeom>
        </p:spPr>
        <p:txBody>
          <a:bodyPr/>
          <a:lstStyle>
            <a:lvl1pPr marL="228600" indent="-228600">
              <a:buFont typeface="Arial" panose="020B0604020202020204" pitchFamily="34" charset="0"/>
              <a:buChar char="•"/>
              <a:defRPr sz="2000"/>
            </a:lvl1pPr>
          </a:lstStyle>
          <a:p>
            <a:pPr lvl="0"/>
            <a:r>
              <a:rPr lang="en-US"/>
              <a:t>Click to add notes/comments.</a:t>
            </a:r>
          </a:p>
        </p:txBody>
      </p:sp>
      <p:sp>
        <p:nvSpPr>
          <p:cNvPr id="8" name="TextBox 7">
            <a:extLst>
              <a:ext uri="{FF2B5EF4-FFF2-40B4-BE49-F238E27FC236}">
                <a16:creationId xmlns:a16="http://schemas.microsoft.com/office/drawing/2014/main" id="{C12AEDC0-3608-E3AE-031C-31D35DE2874D}"/>
              </a:ext>
            </a:extLst>
          </p:cNvPr>
          <p:cNvSpPr txBox="1"/>
          <p:nvPr userDrawn="1"/>
        </p:nvSpPr>
        <p:spPr>
          <a:xfrm>
            <a:off x="1549383" y="2971732"/>
            <a:ext cx="5742610" cy="147732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lumMod val="50000"/>
                    <a:lumOff val="50000"/>
                  </a:schemeClr>
                </a:solidFill>
                <a:latin typeface="Arial" panose="020B0604020202020204" pitchFamily="34" charset="0"/>
                <a:ea typeface="+mn-ea"/>
                <a:cs typeface="Arial" panose="020B0604020202020204" pitchFamily="34" charset="0"/>
              </a:rPr>
              <a:t>Copy the Closed-Ended Items chart from the DEOCS Survey Results PDF Report (if applicable). </a:t>
            </a:r>
            <a:r>
              <a:rPr lang="en-US" dirty="0">
                <a:solidFill>
                  <a:schemeClr val="tx1">
                    <a:lumMod val="50000"/>
                    <a:lumOff val="50000"/>
                  </a:schemeClr>
                </a:solidFill>
                <a:latin typeface="Arial" panose="020B0604020202020204" pitchFamily="34" charset="0"/>
                <a:cs typeface="Arial" panose="020B0604020202020204" pitchFamily="34" charset="0"/>
              </a:rPr>
              <a:t>You can hold the Windows + Shift + S keys to open the screenshot/snipping tool. </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solidFill>
                  <a:schemeClr val="tx1">
                    <a:lumMod val="50000"/>
                    <a:lumOff val="50000"/>
                  </a:schemeClr>
                </a:solidFill>
                <a:latin typeface="Arial" panose="020B0604020202020204" pitchFamily="34" charset="0"/>
                <a:cs typeface="Arial" panose="020B0604020202020204" pitchFamily="34" charset="0"/>
              </a:rPr>
              <a:t>Paste image over this text.</a:t>
            </a:r>
          </a:p>
        </p:txBody>
      </p:sp>
    </p:spTree>
    <p:extLst>
      <p:ext uri="{BB962C8B-B14F-4D97-AF65-F5344CB8AC3E}">
        <p14:creationId xmlns:p14="http://schemas.microsoft.com/office/powerpoint/2010/main" val="40012156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limate Assessment Results">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9BA7027-5A05-A1A6-CB1B-D6CB9B7FBA65}"/>
              </a:ext>
            </a:extLst>
          </p:cNvPr>
          <p:cNvSpPr txBox="1"/>
          <p:nvPr userDrawn="1"/>
        </p:nvSpPr>
        <p:spPr>
          <a:xfrm>
            <a:off x="761200" y="311795"/>
            <a:ext cx="11379314" cy="584775"/>
          </a:xfrm>
          <a:prstGeom prst="rect">
            <a:avLst/>
          </a:prstGeom>
          <a:noFill/>
        </p:spPr>
        <p:txBody>
          <a:bodyPr wrap="square" rtlCol="0">
            <a:spAutoFit/>
          </a:bodyPr>
          <a:lstStyle/>
          <a:p>
            <a:r>
              <a:rPr lang="en-US" sz="3200" b="1" dirty="0">
                <a:solidFill>
                  <a:schemeClr val="accent2"/>
                </a:solidFill>
                <a:latin typeface="Arial" panose="020B0604020202020204" pitchFamily="34" charset="0"/>
                <a:cs typeface="Arial" panose="020B0604020202020204" pitchFamily="34" charset="0"/>
              </a:rPr>
              <a:t>Our Next Steps</a:t>
            </a:r>
          </a:p>
        </p:txBody>
      </p:sp>
      <p:sp>
        <p:nvSpPr>
          <p:cNvPr id="10" name="Rectangle 9">
            <a:extLst>
              <a:ext uri="{FF2B5EF4-FFF2-40B4-BE49-F238E27FC236}">
                <a16:creationId xmlns:a16="http://schemas.microsoft.com/office/drawing/2014/main" id="{E9990047-14AC-7A3A-DD21-38D778DBE641}"/>
              </a:ext>
            </a:extLst>
          </p:cNvPr>
          <p:cNvSpPr/>
          <p:nvPr userDrawn="1"/>
        </p:nvSpPr>
        <p:spPr>
          <a:xfrm>
            <a:off x="842269" y="924854"/>
            <a:ext cx="8229600" cy="69273"/>
          </a:xfrm>
          <a:prstGeom prst="rect">
            <a:avLst/>
          </a:prstGeom>
          <a:gradFill flip="none" rotWithShape="1">
            <a:gsLst>
              <a:gs pos="0">
                <a:schemeClr val="accent1"/>
              </a:gs>
              <a:gs pos="50000">
                <a:srgbClr val="D2262D">
                  <a:shade val="67500"/>
                  <a:satMod val="115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6">
            <a:extLst>
              <a:ext uri="{FF2B5EF4-FFF2-40B4-BE49-F238E27FC236}">
                <a16:creationId xmlns:a16="http://schemas.microsoft.com/office/drawing/2014/main" id="{C1D0EEC3-A115-3B1A-1308-9BC42FCAF97A}"/>
              </a:ext>
            </a:extLst>
          </p:cNvPr>
          <p:cNvSpPr>
            <a:spLocks noGrp="1"/>
          </p:cNvSpPr>
          <p:nvPr>
            <p:ph type="body" sz="quarter" idx="10" hasCustomPrompt="1"/>
          </p:nvPr>
        </p:nvSpPr>
        <p:spPr>
          <a:xfrm>
            <a:off x="842268" y="1488304"/>
            <a:ext cx="10507464" cy="4444842"/>
          </a:xfrm>
          <a:prstGeom prst="rect">
            <a:avLst/>
          </a:prstGeom>
        </p:spPr>
        <p:txBody>
          <a:bodyPr/>
          <a:lstStyle>
            <a:lvl1pPr marL="228600" indent="-228600">
              <a:buFont typeface="Arial" panose="020B0604020202020204" pitchFamily="34" charset="0"/>
              <a:buChar char="•"/>
              <a:defRPr sz="2000" b="0"/>
            </a:lvl1pPr>
          </a:lstStyle>
          <a:p>
            <a:pPr lvl="0"/>
            <a:r>
              <a:rPr lang="en-US"/>
              <a:t>Insert next steps for the unit/organization.</a:t>
            </a:r>
          </a:p>
        </p:txBody>
      </p:sp>
    </p:spTree>
    <p:extLst>
      <p:ext uri="{BB962C8B-B14F-4D97-AF65-F5344CB8AC3E}">
        <p14:creationId xmlns:p14="http://schemas.microsoft.com/office/powerpoint/2010/main" val="398063881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2_Section Slide Dark Blue">
    <p:bg>
      <p:bgPr>
        <a:solidFill>
          <a:srgbClr val="0C2554"/>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DD705B3-09EB-3A49-1136-3E66A523C9AF}"/>
              </a:ext>
            </a:extLst>
          </p:cNvPr>
          <p:cNvSpPr txBox="1"/>
          <p:nvPr userDrawn="1"/>
        </p:nvSpPr>
        <p:spPr>
          <a:xfrm>
            <a:off x="836694" y="1862525"/>
            <a:ext cx="6379114" cy="830997"/>
          </a:xfrm>
          <a:prstGeom prst="rect">
            <a:avLst/>
          </a:prstGeom>
          <a:noFill/>
        </p:spPr>
        <p:txBody>
          <a:bodyPr wrap="square" rtlCol="0">
            <a:spAutoFit/>
          </a:bodyPr>
          <a:lstStyle/>
          <a:p>
            <a:r>
              <a:rPr lang="en-US" sz="4800" b="1" dirty="0">
                <a:solidFill>
                  <a:srgbClr val="FFFFFF"/>
                </a:solidFill>
              </a:rPr>
              <a:t>Our DEOCS Results</a:t>
            </a:r>
          </a:p>
        </p:txBody>
      </p:sp>
      <p:sp>
        <p:nvSpPr>
          <p:cNvPr id="8" name="Rectangle 7">
            <a:extLst>
              <a:ext uri="{FF2B5EF4-FFF2-40B4-BE49-F238E27FC236}">
                <a16:creationId xmlns:a16="http://schemas.microsoft.com/office/drawing/2014/main" id="{6092BB60-5C0B-FB00-6A9A-7EFE354CBD54}"/>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A picture containing schematic&#10;&#10;Description automatically generated">
            <a:extLst>
              <a:ext uri="{FF2B5EF4-FFF2-40B4-BE49-F238E27FC236}">
                <a16:creationId xmlns:a16="http://schemas.microsoft.com/office/drawing/2014/main" id="{08821BE4-A542-35B5-AA1F-B829B320C675}"/>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6752058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4_Section Slide Dark Blue">
    <p:bg>
      <p:bgPr>
        <a:solidFill>
          <a:srgbClr val="0C255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AAC750-A42F-EFEF-0BC6-CF9B1EBD32E7}"/>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7942706-C794-7D6D-CF8A-C90B8117502B}"/>
              </a:ext>
            </a:extLst>
          </p:cNvPr>
          <p:cNvSpPr txBox="1"/>
          <p:nvPr userDrawn="1"/>
        </p:nvSpPr>
        <p:spPr>
          <a:xfrm>
            <a:off x="876299" y="1860607"/>
            <a:ext cx="10865622" cy="830997"/>
          </a:xfrm>
          <a:prstGeom prst="rect">
            <a:avLst/>
          </a:prstGeom>
          <a:noFill/>
        </p:spPr>
        <p:txBody>
          <a:bodyPr wrap="square" rtlCol="0">
            <a:spAutoFit/>
          </a:bodyPr>
          <a:lstStyle/>
          <a:p>
            <a:r>
              <a:rPr lang="en-US" sz="4800" b="1" dirty="0">
                <a:solidFill>
                  <a:srgbClr val="FFFFFF"/>
                </a:solidFill>
              </a:rPr>
              <a:t>Service-Specific Questions</a:t>
            </a:r>
          </a:p>
        </p:txBody>
      </p:sp>
      <p:sp>
        <p:nvSpPr>
          <p:cNvPr id="17" name="TextBox 16">
            <a:extLst>
              <a:ext uri="{FF2B5EF4-FFF2-40B4-BE49-F238E27FC236}">
                <a16:creationId xmlns:a16="http://schemas.microsoft.com/office/drawing/2014/main" id="{919BE8C6-1154-2AD3-B93F-8578B932CD6D}"/>
              </a:ext>
            </a:extLst>
          </p:cNvPr>
          <p:cNvSpPr txBox="1"/>
          <p:nvPr userDrawn="1"/>
        </p:nvSpPr>
        <p:spPr>
          <a:xfrm>
            <a:off x="875371" y="2996625"/>
            <a:ext cx="10123304" cy="461665"/>
          </a:xfrm>
          <a:prstGeom prst="rect">
            <a:avLst/>
          </a:prstGeom>
          <a:noFill/>
        </p:spPr>
        <p:txBody>
          <a:bodyPr wrap="square" rtlCol="0">
            <a:spAutoFit/>
          </a:bodyPr>
          <a:lstStyle/>
          <a:p>
            <a:r>
              <a:rPr lang="en-US" sz="2400" b="0" i="0" dirty="0">
                <a:solidFill>
                  <a:srgbClr val="FFFFFF"/>
                </a:solidFill>
                <a:latin typeface="Arial" panose="020B0604020202020204" pitchFamily="34" charset="0"/>
                <a:cs typeface="Arial" panose="020B0604020202020204" pitchFamily="34" charset="0"/>
              </a:rPr>
              <a:t>Results of multiple-choice questions selected by Service leadership</a:t>
            </a:r>
          </a:p>
        </p:txBody>
      </p:sp>
      <p:pic>
        <p:nvPicPr>
          <p:cNvPr id="2" name="Picture 1" descr="A picture containing schematic&#10;&#10;Description automatically generated">
            <a:extLst>
              <a:ext uri="{FF2B5EF4-FFF2-40B4-BE49-F238E27FC236}">
                <a16:creationId xmlns:a16="http://schemas.microsoft.com/office/drawing/2014/main" id="{3F812C84-720B-F76C-1879-2D5E8CD02BAC}"/>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31481389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8_Section Slide Dark Blue">
    <p:bg>
      <p:bgPr>
        <a:solidFill>
          <a:srgbClr val="0C2554"/>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CAAC750-A42F-EFEF-0BC6-CF9B1EBD32E7}"/>
              </a:ext>
            </a:extLst>
          </p:cNvPr>
          <p:cNvSpPr/>
          <p:nvPr userDrawn="1"/>
        </p:nvSpPr>
        <p:spPr>
          <a:xfrm>
            <a:off x="955964" y="2733278"/>
            <a:ext cx="8229600" cy="69273"/>
          </a:xfrm>
          <a:prstGeom prst="rect">
            <a:avLst/>
          </a:prstGeom>
          <a:gradFill flip="none" rotWithShape="1">
            <a:gsLst>
              <a:gs pos="97297">
                <a:srgbClr val="0C2554"/>
              </a:gs>
              <a:gs pos="0">
                <a:srgbClr val="D20000"/>
              </a:gs>
              <a:gs pos="50000">
                <a:srgbClr val="D20000"/>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07942706-C794-7D6D-CF8A-C90B8117502B}"/>
              </a:ext>
            </a:extLst>
          </p:cNvPr>
          <p:cNvSpPr txBox="1"/>
          <p:nvPr userDrawn="1"/>
        </p:nvSpPr>
        <p:spPr>
          <a:xfrm>
            <a:off x="876299" y="1860607"/>
            <a:ext cx="10865622" cy="830997"/>
          </a:xfrm>
          <a:prstGeom prst="rect">
            <a:avLst/>
          </a:prstGeom>
          <a:noFill/>
        </p:spPr>
        <p:txBody>
          <a:bodyPr wrap="square" rtlCol="0">
            <a:spAutoFit/>
          </a:bodyPr>
          <a:lstStyle/>
          <a:p>
            <a:r>
              <a:rPr lang="en-US" sz="4800" b="1" dirty="0">
                <a:solidFill>
                  <a:srgbClr val="FFFFFF"/>
                </a:solidFill>
              </a:rPr>
              <a:t>Academy-Specific Questions</a:t>
            </a:r>
          </a:p>
        </p:txBody>
      </p:sp>
      <p:sp>
        <p:nvSpPr>
          <p:cNvPr id="17" name="TextBox 16">
            <a:extLst>
              <a:ext uri="{FF2B5EF4-FFF2-40B4-BE49-F238E27FC236}">
                <a16:creationId xmlns:a16="http://schemas.microsoft.com/office/drawing/2014/main" id="{919BE8C6-1154-2AD3-B93F-8578B932CD6D}"/>
              </a:ext>
            </a:extLst>
          </p:cNvPr>
          <p:cNvSpPr txBox="1"/>
          <p:nvPr userDrawn="1"/>
        </p:nvSpPr>
        <p:spPr>
          <a:xfrm>
            <a:off x="875371" y="2996625"/>
            <a:ext cx="10123304" cy="461665"/>
          </a:xfrm>
          <a:prstGeom prst="rect">
            <a:avLst/>
          </a:prstGeom>
          <a:noFill/>
        </p:spPr>
        <p:txBody>
          <a:bodyPr wrap="square" rtlCol="0">
            <a:spAutoFit/>
          </a:bodyPr>
          <a:lstStyle/>
          <a:p>
            <a:r>
              <a:rPr lang="en-US" sz="2400" b="0" i="0" dirty="0">
                <a:solidFill>
                  <a:srgbClr val="FFFFFF"/>
                </a:solidFill>
                <a:latin typeface="Arial" panose="020B0604020202020204" pitchFamily="34" charset="0"/>
                <a:cs typeface="Arial" panose="020B0604020202020204" pitchFamily="34" charset="0"/>
              </a:rPr>
              <a:t>Results of multiple-choice questions selected by Academy leadership</a:t>
            </a:r>
          </a:p>
        </p:txBody>
      </p:sp>
      <p:pic>
        <p:nvPicPr>
          <p:cNvPr id="2" name="Picture 1" descr="A picture containing schematic&#10;&#10;Description automatically generated">
            <a:extLst>
              <a:ext uri="{FF2B5EF4-FFF2-40B4-BE49-F238E27FC236}">
                <a16:creationId xmlns:a16="http://schemas.microsoft.com/office/drawing/2014/main" id="{3E9B63AB-485A-58DD-272D-24F4277F02B7}"/>
              </a:ext>
            </a:extLst>
          </p:cNvPr>
          <p:cNvPicPr>
            <a:picLocks noChangeAspect="1"/>
          </p:cNvPicPr>
          <p:nvPr userDrawn="1"/>
        </p:nvPicPr>
        <p:blipFill>
          <a:blip r:embed="rId2"/>
          <a:stretch>
            <a:fillRect/>
          </a:stretch>
        </p:blipFill>
        <p:spPr>
          <a:xfrm>
            <a:off x="9221638" y="5997273"/>
            <a:ext cx="2727706" cy="860727"/>
          </a:xfrm>
          <a:prstGeom prst="rect">
            <a:avLst/>
          </a:prstGeom>
        </p:spPr>
      </p:pic>
    </p:spTree>
    <p:extLst>
      <p:ext uri="{BB962C8B-B14F-4D97-AF65-F5344CB8AC3E}">
        <p14:creationId xmlns:p14="http://schemas.microsoft.com/office/powerpoint/2010/main" val="3420596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1.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slideLayout" Target="../slideLayouts/slideLayout78.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66" Type="http://schemas.openxmlformats.org/officeDocument/2006/relationships/image" Target="../media/image2.png"/><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slideLayout" Target="../slideLayouts/slideLayout79.xml"/><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slideLayout" Target="../slideLayouts/slideLayout7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65"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9"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91210B0-A9C5-6137-E8E0-B4A5B4A272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9AE77-1387-5B00-1C09-8C30228597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1E7624E-1FC6-0EAD-1D3E-41CEDED94B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F3281C-1927-9E4F-B572-30BD3EFA7E18}" type="datetimeFigureOut">
              <a:rPr lang="en-US" smtClean="0"/>
              <a:t>2/9/2024</a:t>
            </a:fld>
            <a:endParaRPr lang="en-US" dirty="0"/>
          </a:p>
        </p:txBody>
      </p:sp>
      <p:sp>
        <p:nvSpPr>
          <p:cNvPr id="5" name="Footer Placeholder 4">
            <a:extLst>
              <a:ext uri="{FF2B5EF4-FFF2-40B4-BE49-F238E27FC236}">
                <a16:creationId xmlns:a16="http://schemas.microsoft.com/office/drawing/2014/main" id="{F1745F78-3E80-4BB8-667C-A5733EFC0C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0528B73F-2263-F0B2-0115-DD2E6D8B42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3299E5-B11C-B941-AF7E-6CCA1551B8EF}" type="slidenum">
              <a:rPr lang="en-US" smtClean="0"/>
              <a:t>‹#›</a:t>
            </a:fld>
            <a:endParaRPr lang="en-US" dirty="0"/>
          </a:p>
        </p:txBody>
      </p:sp>
    </p:spTree>
    <p:extLst>
      <p:ext uri="{BB962C8B-B14F-4D97-AF65-F5344CB8AC3E}">
        <p14:creationId xmlns:p14="http://schemas.microsoft.com/office/powerpoint/2010/main" val="3385387330"/>
      </p:ext>
    </p:extLst>
  </p:cSld>
  <p:clrMap bg1="lt1" tx1="dk1" bg2="lt2" tx2="dk2" accent1="accent1" accent2="accent2" accent3="accent3" accent4="accent4" accent5="accent5" accent6="accent6" hlink="hlink" folHlink="folHlink"/>
  <p:sldLayoutIdLst>
    <p:sldLayoutId id="2147483912" r:id="rId1"/>
    <p:sldLayoutId id="2147483810" r:id="rId2"/>
    <p:sldLayoutId id="2147483816" r:id="rId3"/>
    <p:sldLayoutId id="2147483818" r:id="rId4"/>
    <p:sldLayoutId id="2147483821" r:id="rId5"/>
    <p:sldLayoutId id="2147483855" r:id="rId6"/>
    <p:sldLayoutId id="2147483864" r:id="rId7"/>
    <p:sldLayoutId id="2147483894" r:id="rId8"/>
    <p:sldLayoutId id="2147483913" r:id="rId9"/>
    <p:sldLayoutId id="2147483914" r:id="rId10"/>
    <p:sldLayoutId id="2147483895" r:id="rId11"/>
    <p:sldLayoutId id="2147483896" r:id="rId12"/>
    <p:sldLayoutId id="2147483897" r:id="rId13"/>
    <p:sldLayoutId id="2147483898" r:id="rId14"/>
    <p:sldLayoutId id="2147484001"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C46C8763-F9D3-CC43-6AB7-F9DE87536CE3}"/>
              </a:ext>
            </a:extLst>
          </p:cNvPr>
          <p:cNvCxnSpPr/>
          <p:nvPr userDrawn="1"/>
        </p:nvCxnSpPr>
        <p:spPr>
          <a:xfrm>
            <a:off x="839244" y="6237961"/>
            <a:ext cx="10534389" cy="0"/>
          </a:xfrm>
          <a:prstGeom prst="line">
            <a:avLst/>
          </a:prstGeom>
          <a:ln w="19050">
            <a:solidFill>
              <a:srgbClr val="D2262D"/>
            </a:solidFill>
          </a:ln>
        </p:spPr>
        <p:style>
          <a:lnRef idx="1">
            <a:schemeClr val="accent1"/>
          </a:lnRef>
          <a:fillRef idx="0">
            <a:schemeClr val="accent1"/>
          </a:fillRef>
          <a:effectRef idx="0">
            <a:schemeClr val="accent1"/>
          </a:effectRef>
          <a:fontRef idx="minor">
            <a:schemeClr val="tx1"/>
          </a:fontRef>
        </p:style>
      </p:cxnSp>
      <p:sp>
        <p:nvSpPr>
          <p:cNvPr id="9" name="Slide Number Placeholder 5">
            <a:extLst>
              <a:ext uri="{FF2B5EF4-FFF2-40B4-BE49-F238E27FC236}">
                <a16:creationId xmlns:a16="http://schemas.microsoft.com/office/drawing/2014/main" id="{ACFF0E20-D5E1-D9F5-D091-3E52E6664FCF}"/>
              </a:ext>
            </a:extLst>
          </p:cNvPr>
          <p:cNvSpPr txBox="1">
            <a:spLocks/>
          </p:cNvSpPr>
          <p:nvPr userDrawn="1"/>
        </p:nvSpPr>
        <p:spPr>
          <a:xfrm>
            <a:off x="8356926" y="6338170"/>
            <a:ext cx="3085774" cy="37060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b="1" dirty="0">
                <a:solidFill>
                  <a:schemeClr val="accent3"/>
                </a:solidFill>
                <a:latin typeface="Arial" panose="020B0604020202020204" pitchFamily="34" charset="0"/>
                <a:cs typeface="Arial" panose="020B0604020202020204" pitchFamily="34" charset="0"/>
              </a:rPr>
              <a:t>DEOCS Unit/Organization Brief </a:t>
            </a:r>
            <a:r>
              <a:rPr lang="en-US" b="1" dirty="0">
                <a:solidFill>
                  <a:srgbClr val="D2262D"/>
                </a:solidFill>
                <a:latin typeface="Arial" panose="020B0604020202020204" pitchFamily="34" charset="0"/>
                <a:cs typeface="Arial" panose="020B0604020202020204" pitchFamily="34" charset="0"/>
              </a:rPr>
              <a:t>|</a:t>
            </a:r>
            <a:r>
              <a:rPr lang="en-US" dirty="0">
                <a:solidFill>
                  <a:srgbClr val="0C2554"/>
                </a:solidFill>
                <a:latin typeface="Arial" panose="020B0604020202020204" pitchFamily="34" charset="0"/>
                <a:cs typeface="Arial" panose="020B0604020202020204" pitchFamily="34" charset="0"/>
              </a:rPr>
              <a:t> </a:t>
            </a:r>
            <a:fld id="{64923101-E8F5-E74A-8797-A297753598E4}" type="slidenum">
              <a:rPr lang="en-US" smtClean="0">
                <a:solidFill>
                  <a:srgbClr val="0C2554"/>
                </a:solidFill>
                <a:latin typeface="Arial" panose="020B0604020202020204" pitchFamily="34" charset="0"/>
                <a:cs typeface="Arial" panose="020B0604020202020204" pitchFamily="34" charset="0"/>
              </a:rPr>
              <a:pPr/>
              <a:t>‹#›</a:t>
            </a:fld>
            <a:endParaRPr lang="en-US" dirty="0">
              <a:solidFill>
                <a:srgbClr val="0C2554"/>
              </a:solidFill>
              <a:latin typeface="Arial" panose="020B0604020202020204" pitchFamily="34" charset="0"/>
              <a:cs typeface="Arial" panose="020B0604020202020204" pitchFamily="34" charset="0"/>
            </a:endParaRPr>
          </a:p>
        </p:txBody>
      </p:sp>
      <p:pic>
        <p:nvPicPr>
          <p:cNvPr id="2" name="Picture 1" descr="A picture containing logo&#10;&#10;Description automatically generated">
            <a:extLst>
              <a:ext uri="{FF2B5EF4-FFF2-40B4-BE49-F238E27FC236}">
                <a16:creationId xmlns:a16="http://schemas.microsoft.com/office/drawing/2014/main" id="{A2BE60A8-03CB-0661-F06F-E9475D889D46}"/>
              </a:ext>
            </a:extLst>
          </p:cNvPr>
          <p:cNvPicPr>
            <a:picLocks noChangeAspect="1"/>
          </p:cNvPicPr>
          <p:nvPr userDrawn="1"/>
        </p:nvPicPr>
        <p:blipFill>
          <a:blip r:embed="rId66"/>
          <a:stretch>
            <a:fillRect/>
          </a:stretch>
        </p:blipFill>
        <p:spPr>
          <a:xfrm>
            <a:off x="534838" y="6322023"/>
            <a:ext cx="1486619" cy="470069"/>
          </a:xfrm>
          <a:prstGeom prst="rect">
            <a:avLst/>
          </a:prstGeom>
        </p:spPr>
      </p:pic>
    </p:spTree>
    <p:extLst>
      <p:ext uri="{BB962C8B-B14F-4D97-AF65-F5344CB8AC3E}">
        <p14:creationId xmlns:p14="http://schemas.microsoft.com/office/powerpoint/2010/main" val="2591939095"/>
      </p:ext>
    </p:extLst>
  </p:cSld>
  <p:clrMap bg1="lt1" tx1="dk1" bg2="lt2" tx2="dk2" accent1="accent1" accent2="accent2" accent3="accent3" accent4="accent4" accent5="accent5" accent6="accent6" hlink="hlink" folHlink="folHlink"/>
  <p:sldLayoutIdLst>
    <p:sldLayoutId id="2147483801" r:id="rId1"/>
    <p:sldLayoutId id="2147483983" r:id="rId2"/>
    <p:sldLayoutId id="2147483968" r:id="rId3"/>
    <p:sldLayoutId id="2147483800" r:id="rId4"/>
    <p:sldLayoutId id="2147483986" r:id="rId5"/>
    <p:sldLayoutId id="2147483881" r:id="rId6"/>
    <p:sldLayoutId id="2147483984" r:id="rId7"/>
    <p:sldLayoutId id="2147483985" r:id="rId8"/>
    <p:sldLayoutId id="2147483987" r:id="rId9"/>
    <p:sldLayoutId id="2147483988" r:id="rId10"/>
    <p:sldLayoutId id="2147483978" r:id="rId11"/>
    <p:sldLayoutId id="2147483690" r:id="rId12"/>
    <p:sldLayoutId id="2147483744" r:id="rId13"/>
    <p:sldLayoutId id="2147483973" r:id="rId14"/>
    <p:sldLayoutId id="2147483751" r:id="rId15"/>
    <p:sldLayoutId id="2147483979" r:id="rId16"/>
    <p:sldLayoutId id="2147483748" r:id="rId17"/>
    <p:sldLayoutId id="2147483737" r:id="rId18"/>
    <p:sldLayoutId id="2147483915" r:id="rId19"/>
    <p:sldLayoutId id="2147483916" r:id="rId20"/>
    <p:sldLayoutId id="2147483917" r:id="rId21"/>
    <p:sldLayoutId id="2147483918" r:id="rId22"/>
    <p:sldLayoutId id="2147483919" r:id="rId23"/>
    <p:sldLayoutId id="2147483920" r:id="rId24"/>
    <p:sldLayoutId id="2147483921" r:id="rId25"/>
    <p:sldLayoutId id="2147483922" r:id="rId26"/>
    <p:sldLayoutId id="2147483923" r:id="rId27"/>
    <p:sldLayoutId id="2147483924" r:id="rId28"/>
    <p:sldLayoutId id="2147483925" r:id="rId29"/>
    <p:sldLayoutId id="2147483926" r:id="rId30"/>
    <p:sldLayoutId id="2147483927" r:id="rId31"/>
    <p:sldLayoutId id="2147483929" r:id="rId32"/>
    <p:sldLayoutId id="2147483993" r:id="rId33"/>
    <p:sldLayoutId id="2147483994" r:id="rId34"/>
    <p:sldLayoutId id="2147483947" r:id="rId35"/>
    <p:sldLayoutId id="2147483948" r:id="rId36"/>
    <p:sldLayoutId id="2147483936" r:id="rId37"/>
    <p:sldLayoutId id="2147483965" r:id="rId38"/>
    <p:sldLayoutId id="2147483937" r:id="rId39"/>
    <p:sldLayoutId id="2147483949" r:id="rId40"/>
    <p:sldLayoutId id="2147483997" r:id="rId41"/>
    <p:sldLayoutId id="2147483998" r:id="rId42"/>
    <p:sldLayoutId id="2147483940" r:id="rId43"/>
    <p:sldLayoutId id="2147483952" r:id="rId44"/>
    <p:sldLayoutId id="2147483941" r:id="rId45"/>
    <p:sldLayoutId id="2147483953" r:id="rId46"/>
    <p:sldLayoutId id="2147483942" r:id="rId47"/>
    <p:sldLayoutId id="2147483954" r:id="rId48"/>
    <p:sldLayoutId id="2147483943" r:id="rId49"/>
    <p:sldLayoutId id="2147483955" r:id="rId50"/>
    <p:sldLayoutId id="2147483999" r:id="rId51"/>
    <p:sldLayoutId id="2147483989" r:id="rId52"/>
    <p:sldLayoutId id="2147483990" r:id="rId53"/>
    <p:sldLayoutId id="2147483858" r:id="rId54"/>
    <p:sldLayoutId id="2147483972" r:id="rId55"/>
    <p:sldLayoutId id="2147483991" r:id="rId56"/>
    <p:sldLayoutId id="2147483907" r:id="rId57"/>
    <p:sldLayoutId id="2147483905" r:id="rId58"/>
    <p:sldLayoutId id="2147483904" r:id="rId59"/>
    <p:sldLayoutId id="2147483867" r:id="rId60"/>
    <p:sldLayoutId id="2147483975" r:id="rId61"/>
    <p:sldLayoutId id="2147483866" r:id="rId62"/>
    <p:sldLayoutId id="2147483992" r:id="rId63"/>
    <p:sldLayoutId id="2147484000" r:id="rId64"/>
  </p:sldLayoutIdLst>
  <p:txStyles>
    <p:titleStyle>
      <a:lvl1pPr algn="l" defTabSz="914400" rtl="0" eaLnBrk="1" latinLnBrk="0" hangingPunct="1">
        <a:lnSpc>
          <a:spcPct val="90000"/>
        </a:lnSpc>
        <a:spcBef>
          <a:spcPct val="0"/>
        </a:spcBef>
        <a:buNone/>
        <a:defRPr sz="3200" b="1" i="0" kern="1200">
          <a:solidFill>
            <a:srgbClr val="333333"/>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Clr>
          <a:srgbClr val="0C2554"/>
        </a:buClr>
        <a:buFont typeface="Arial" panose="020B0604020202020204" pitchFamily="34" charset="0"/>
        <a:buChar char="•"/>
        <a:defRPr sz="2800" b="0" i="0" kern="1200">
          <a:solidFill>
            <a:srgbClr val="333333"/>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Clr>
          <a:srgbClr val="355E93"/>
        </a:buClr>
        <a:buFont typeface="Wingdings" pitchFamily="2" charset="2"/>
        <a:buChar char="§"/>
        <a:defRPr sz="2400" b="0" i="0" kern="1200">
          <a:solidFill>
            <a:srgbClr val="333333"/>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Clr>
          <a:srgbClr val="355E93"/>
        </a:buClr>
        <a:buSzPct val="80000"/>
        <a:buFont typeface="Courier New" panose="02070309020205020404" pitchFamily="49" charset="0"/>
        <a:buChar char="o"/>
        <a:defRPr sz="2000" b="0" i="0" kern="1200">
          <a:solidFill>
            <a:srgbClr val="333333"/>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Clr>
          <a:srgbClr val="355E93"/>
        </a:buClr>
        <a:buFont typeface="Wingdings" pitchFamily="2" charset="2"/>
        <a:buChar char="§"/>
        <a:defRPr sz="1800" b="0" i="0" kern="1200">
          <a:solidFill>
            <a:srgbClr val="333333"/>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Clr>
          <a:srgbClr val="355E93"/>
        </a:buClr>
        <a:buFont typeface="Arial" panose="020B0604020202020204" pitchFamily="34" charset="0"/>
        <a:buChar char="•"/>
        <a:defRPr sz="1800" b="0" i="0" kern="1200">
          <a:solidFill>
            <a:srgbClr val="333333"/>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8.xml"/><Relationship Id="rId4" Type="http://schemas.openxmlformats.org/officeDocument/2006/relationships/image" Target="../media/image24.svg"/></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32.xml"/><Relationship Id="rId4" Type="http://schemas.openxmlformats.org/officeDocument/2006/relationships/image" Target="../media/image24.sv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4.xml"/><Relationship Id="rId4" Type="http://schemas.openxmlformats.org/officeDocument/2006/relationships/image" Target="../media/image24.sv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6.xml"/><Relationship Id="rId4"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38.xml"/><Relationship Id="rId4"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40.xml"/><Relationship Id="rId4" Type="http://schemas.openxmlformats.org/officeDocument/2006/relationships/image" Target="../media/image24.sv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2.xml"/><Relationship Id="rId4" Type="http://schemas.openxmlformats.org/officeDocument/2006/relationships/image" Target="../media/image24.sv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44.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6.xml"/><Relationship Id="rId4" Type="http://schemas.openxmlformats.org/officeDocument/2006/relationships/image" Target="../media/image24.svg"/></Relationships>
</file>

<file path=ppt/slides/_rels/slide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48.xml"/><Relationship Id="rId4" Type="http://schemas.openxmlformats.org/officeDocument/2006/relationships/image" Target="../media/image24.svg"/></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50.xml"/><Relationship Id="rId4" Type="http://schemas.openxmlformats.org/officeDocument/2006/relationships/image" Target="../media/image24.sv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50.xml"/><Relationship Id="rId4" Type="http://schemas.openxmlformats.org/officeDocument/2006/relationships/image" Target="../media/image24.sv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50.xml"/><Relationship Id="rId4" Type="http://schemas.openxmlformats.org/officeDocument/2006/relationships/image" Target="../media/image24.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0.xml"/><Relationship Id="rId4" Type="http://schemas.openxmlformats.org/officeDocument/2006/relationships/image" Target="../media/image24.sv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52.xml"/><Relationship Id="rId4" Type="http://schemas.openxmlformats.org/officeDocument/2006/relationships/image" Target="../media/image24.sv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54.xml"/><Relationship Id="rId4" Type="http://schemas.openxmlformats.org/officeDocument/2006/relationships/image" Target="../media/image24.sv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56.xml"/><Relationship Id="rId4" Type="http://schemas.openxmlformats.org/officeDocument/2006/relationships/image" Target="../media/image24.svg"/></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58.xml"/><Relationship Id="rId4" Type="http://schemas.openxmlformats.org/officeDocument/2006/relationships/image" Target="../media/image24.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60.xml"/><Relationship Id="rId4" Type="http://schemas.openxmlformats.org/officeDocument/2006/relationships/image" Target="../media/image24.svg"/></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62.xml"/><Relationship Id="rId4" Type="http://schemas.openxmlformats.org/officeDocument/2006/relationships/image" Target="../media/image24.svg"/></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64.xml"/><Relationship Id="rId4" Type="http://schemas.openxmlformats.org/officeDocument/2006/relationships/image" Target="../media/image24.sv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66.xml"/><Relationship Id="rId4" Type="http://schemas.openxmlformats.org/officeDocument/2006/relationships/image" Target="../media/image24.svg"/></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67.xml"/><Relationship Id="rId4" Type="http://schemas.openxmlformats.org/officeDocument/2006/relationships/image" Target="../media/image24.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9.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14.xml"/><Relationship Id="rId5" Type="http://schemas.openxmlformats.org/officeDocument/2006/relationships/image" Target="../media/image26.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15.xml"/><Relationship Id="rId4" Type="http://schemas.openxmlformats.org/officeDocument/2006/relationships/image" Target="../media/image24.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C2554"/>
        </a:solidFill>
        <a:effectLst/>
      </p:bgPr>
    </p:bg>
    <p:spTree>
      <p:nvGrpSpPr>
        <p:cNvPr id="1" name="">
          <a:extLst>
            <a:ext uri="{FF2B5EF4-FFF2-40B4-BE49-F238E27FC236}">
              <a16:creationId xmlns:a16="http://schemas.microsoft.com/office/drawing/2014/main" id="{FA4DBECC-5BFD-B19F-C2D2-BAFF8860FD4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FED6F16-15F5-5075-410D-5C935D4994C2}"/>
              </a:ext>
            </a:extLst>
          </p:cNvPr>
          <p:cNvSpPr>
            <a:spLocks noGrp="1"/>
          </p:cNvSpPr>
          <p:nvPr>
            <p:ph type="body" sz="quarter" idx="11"/>
          </p:nvPr>
        </p:nvSpPr>
        <p:spPr/>
        <p:txBody>
          <a:bodyPr/>
          <a:lstStyle/>
          <a:p>
            <a:r>
              <a:rPr lang="en-US" dirty="0"/>
              <a:t>Company N-1 TAMU Corps of Cadets</a:t>
            </a:r>
          </a:p>
          <a:p>
            <a:endParaRPr lang="en-US" dirty="0"/>
          </a:p>
        </p:txBody>
      </p:sp>
      <p:sp>
        <p:nvSpPr>
          <p:cNvPr id="5" name="Text Placeholder 4">
            <a:extLst>
              <a:ext uri="{FF2B5EF4-FFF2-40B4-BE49-F238E27FC236}">
                <a16:creationId xmlns:a16="http://schemas.microsoft.com/office/drawing/2014/main" id="{17462F68-57E9-1333-C054-E501777E9AA7}"/>
              </a:ext>
            </a:extLst>
          </p:cNvPr>
          <p:cNvSpPr>
            <a:spLocks noGrp="1"/>
          </p:cNvSpPr>
          <p:nvPr>
            <p:ph type="body" sz="quarter" idx="13"/>
          </p:nvPr>
        </p:nvSpPr>
        <p:spPr/>
        <p:txBody>
          <a:bodyPr/>
          <a:lstStyle/>
          <a:p>
            <a:r>
              <a:rPr lang="en-US" dirty="0"/>
              <a:t>Cadet Major Denman ‘24</a:t>
            </a:r>
          </a:p>
        </p:txBody>
      </p:sp>
      <p:sp>
        <p:nvSpPr>
          <p:cNvPr id="4" name="Text Placeholder 3">
            <a:extLst>
              <a:ext uri="{FF2B5EF4-FFF2-40B4-BE49-F238E27FC236}">
                <a16:creationId xmlns:a16="http://schemas.microsoft.com/office/drawing/2014/main" id="{4CC740A9-8C96-61E6-4A66-A2C306DE2390}"/>
              </a:ext>
            </a:extLst>
          </p:cNvPr>
          <p:cNvSpPr>
            <a:spLocks noGrp="1"/>
          </p:cNvSpPr>
          <p:nvPr>
            <p:ph type="body" sz="quarter" idx="12"/>
          </p:nvPr>
        </p:nvSpPr>
        <p:spPr/>
        <p:txBody>
          <a:bodyPr/>
          <a:lstStyle/>
          <a:p>
            <a:r>
              <a:rPr lang="en-US" dirty="0"/>
              <a:t>7-FEB-2024</a:t>
            </a:r>
          </a:p>
        </p:txBody>
      </p:sp>
      <p:sp>
        <p:nvSpPr>
          <p:cNvPr id="2" name="TextBox 1">
            <a:extLst>
              <a:ext uri="{FF2B5EF4-FFF2-40B4-BE49-F238E27FC236}">
                <a16:creationId xmlns:a16="http://schemas.microsoft.com/office/drawing/2014/main" id="{D369B6D2-573C-9A7F-2E2B-00BCD9FA9490}"/>
              </a:ext>
            </a:extLst>
          </p:cNvPr>
          <p:cNvSpPr txBox="1"/>
          <p:nvPr/>
        </p:nvSpPr>
        <p:spPr>
          <a:xfrm>
            <a:off x="848058" y="1463165"/>
            <a:ext cx="10764822" cy="1200329"/>
          </a:xfrm>
          <a:prstGeom prst="rect">
            <a:avLst/>
          </a:prstGeom>
          <a:solidFill>
            <a:srgbClr val="0C2554"/>
          </a:solidFill>
        </p:spPr>
        <p:txBody>
          <a:bodyPr wrap="square" rtlCol="0">
            <a:spAutoFit/>
          </a:bodyPr>
          <a:lstStyle/>
          <a:p>
            <a:r>
              <a:rPr lang="en-US" sz="3600" b="1" dirty="0">
                <a:solidFill>
                  <a:schemeClr val="bg1"/>
                </a:solidFill>
                <a:highlight>
                  <a:srgbClr val="0C2554"/>
                </a:highlight>
              </a:rPr>
              <a:t>DEOCS Based</a:t>
            </a:r>
          </a:p>
          <a:p>
            <a:r>
              <a:rPr lang="en-US" sz="3600" b="1" dirty="0">
                <a:solidFill>
                  <a:schemeClr val="bg1"/>
                </a:solidFill>
                <a:highlight>
                  <a:srgbClr val="0C2554"/>
                </a:highlight>
              </a:rPr>
              <a:t>Command Climate Survey</a:t>
            </a:r>
          </a:p>
        </p:txBody>
      </p:sp>
      <p:sp>
        <p:nvSpPr>
          <p:cNvPr id="6" name="TextBox 5">
            <a:extLst>
              <a:ext uri="{FF2B5EF4-FFF2-40B4-BE49-F238E27FC236}">
                <a16:creationId xmlns:a16="http://schemas.microsoft.com/office/drawing/2014/main" id="{99401984-A919-5484-B79B-4F89BAA3580B}"/>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1072990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0F150F-901D-4A94-4904-5CC50CD4478F}"/>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14282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s with solid fill">
            <a:extLst>
              <a:ext uri="{FF2B5EF4-FFF2-40B4-BE49-F238E27FC236}">
                <a16:creationId xmlns:a16="http://schemas.microsoft.com/office/drawing/2014/main" id="{CD985E1F-E041-3368-2434-71D7EA45F3F4}"/>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033218"/>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64859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B83729-70F0-57F0-D43E-74D170280333}"/>
              </a:ext>
            </a:extLst>
          </p:cNvPr>
          <p:cNvSpPr>
            <a:spLocks noGrp="1"/>
          </p:cNvSpPr>
          <p:nvPr>
            <p:ph type="body" sz="quarter" idx="10"/>
          </p:nvPr>
        </p:nvSpPr>
        <p:spPr/>
        <p:txBody>
          <a:bodyPr/>
          <a:lstStyle/>
          <a:p>
            <a:endParaRPr lang="en-US" dirty="0"/>
          </a:p>
        </p:txBody>
      </p:sp>
      <p:pic>
        <p:nvPicPr>
          <p:cNvPr id="5" name="Picture 2" descr="Images with solid fill">
            <a:extLst>
              <a:ext uri="{FF2B5EF4-FFF2-40B4-BE49-F238E27FC236}">
                <a16:creationId xmlns:a16="http://schemas.microsoft.com/office/drawing/2014/main" id="{3529E231-A46B-FC5B-74D4-D11CD2BFB241}"/>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91035" y="2705772"/>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72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CB4EF5E-158E-F369-0CAB-596320F6E219}"/>
              </a:ext>
            </a:extLst>
          </p:cNvPr>
          <p:cNvSpPr>
            <a:spLocks noGrp="1"/>
          </p:cNvSpPr>
          <p:nvPr>
            <p:ph type="body" sz="quarter" idx="10"/>
          </p:nvPr>
        </p:nvSpPr>
        <p:spPr/>
        <p:txBody>
          <a:bodyPr/>
          <a:lstStyle/>
          <a:p>
            <a:endParaRPr lang="en-US" dirty="0"/>
          </a:p>
        </p:txBody>
      </p:sp>
      <p:pic>
        <p:nvPicPr>
          <p:cNvPr id="3" name="Picture 2" descr="Images with solid fill">
            <a:extLst>
              <a:ext uri="{FF2B5EF4-FFF2-40B4-BE49-F238E27FC236}">
                <a16:creationId xmlns:a16="http://schemas.microsoft.com/office/drawing/2014/main" id="{98092851-6D65-3883-FE19-7DAA05F1BB5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91035" y="3127550"/>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77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BC8108D-D9DC-2F4F-D74B-F39D062223D0}"/>
              </a:ext>
            </a:extLst>
          </p:cNvPr>
          <p:cNvSpPr>
            <a:spLocks noGrp="1"/>
          </p:cNvSpPr>
          <p:nvPr>
            <p:ph type="body" sz="quarter" idx="10"/>
          </p:nvPr>
        </p:nvSpPr>
        <p:spPr/>
        <p:txBody>
          <a:bodyPr/>
          <a:lstStyle/>
          <a:p>
            <a:endParaRPr lang="en-US" dirty="0"/>
          </a:p>
        </p:txBody>
      </p:sp>
      <p:pic>
        <p:nvPicPr>
          <p:cNvPr id="3" name="Picture 2" descr="Images with solid fill">
            <a:extLst>
              <a:ext uri="{FF2B5EF4-FFF2-40B4-BE49-F238E27FC236}">
                <a16:creationId xmlns:a16="http://schemas.microsoft.com/office/drawing/2014/main" id="{3C1C83F5-5458-8529-30FF-2FFEECE8C9C7}"/>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705772"/>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311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4">
            <a:extLst>
              <a:ext uri="{FF2B5EF4-FFF2-40B4-BE49-F238E27FC236}">
                <a16:creationId xmlns:a16="http://schemas.microsoft.com/office/drawing/2014/main" id="{56A7D11A-620E-7B10-D56E-EE290BF12DCB}"/>
              </a:ext>
            </a:extLst>
          </p:cNvPr>
          <p:cNvSpPr>
            <a:spLocks noGrp="1"/>
          </p:cNvSpPr>
          <p:nvPr>
            <p:ph type="body" sz="quarter" idx="10"/>
          </p:nvPr>
        </p:nvSpPr>
        <p:spPr>
          <a:xfrm>
            <a:off x="842269" y="4523333"/>
            <a:ext cx="10507463" cy="1409813"/>
          </a:xfrm>
        </p:spPr>
        <p:txBody>
          <a:bodyPr/>
          <a:lstStyle/>
          <a:p>
            <a:pPr>
              <a:lnSpc>
                <a:spcPct val="100000"/>
              </a:lnSpc>
              <a:spcBef>
                <a:spcPts val="400"/>
              </a:spcBef>
            </a:pPr>
            <a:endParaRPr lang="en-US" dirty="0"/>
          </a:p>
        </p:txBody>
      </p:sp>
      <p:pic>
        <p:nvPicPr>
          <p:cNvPr id="2" name="Picture 2" descr="Images with solid fill">
            <a:extLst>
              <a:ext uri="{FF2B5EF4-FFF2-40B4-BE49-F238E27FC236}">
                <a16:creationId xmlns:a16="http://schemas.microsoft.com/office/drawing/2014/main" id="{76C47258-C491-22EB-04E2-7A9A82C6937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91713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6350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16C501C-0C45-73CE-59EB-3D59FEB5BEBA}"/>
              </a:ext>
            </a:extLst>
          </p:cNvPr>
          <p:cNvSpPr>
            <a:spLocks noGrp="1"/>
          </p:cNvSpPr>
          <p:nvPr>
            <p:ph type="body" sz="quarter" idx="10"/>
          </p:nvPr>
        </p:nvSpPr>
        <p:spPr/>
        <p:txBody>
          <a:bodyPr/>
          <a:lstStyle/>
          <a:p>
            <a:endParaRPr lang="en-US" dirty="0"/>
          </a:p>
        </p:txBody>
      </p:sp>
      <p:pic>
        <p:nvPicPr>
          <p:cNvPr id="3" name="Picture 2" descr="Images with solid fill">
            <a:extLst>
              <a:ext uri="{FF2B5EF4-FFF2-40B4-BE49-F238E27FC236}">
                <a16:creationId xmlns:a16="http://schemas.microsoft.com/office/drawing/2014/main" id="{B3BC938B-33C7-7D7A-6E4F-2AEC75AFDCA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85617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536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081AB86-A78C-615E-63A6-CEFD624F06C3}"/>
              </a:ext>
            </a:extLst>
          </p:cNvPr>
          <p:cNvSpPr>
            <a:spLocks noGrp="1"/>
          </p:cNvSpPr>
          <p:nvPr>
            <p:ph type="body" sz="quarter" idx="10"/>
          </p:nvPr>
        </p:nvSpPr>
        <p:spPr/>
        <p:txBody>
          <a:bodyPr/>
          <a:lstStyle/>
          <a:p>
            <a:endParaRPr lang="en-US" dirty="0"/>
          </a:p>
        </p:txBody>
      </p:sp>
      <p:pic>
        <p:nvPicPr>
          <p:cNvPr id="2" name="Picture 2" descr="Images with solid fill">
            <a:extLst>
              <a:ext uri="{FF2B5EF4-FFF2-40B4-BE49-F238E27FC236}">
                <a16:creationId xmlns:a16="http://schemas.microsoft.com/office/drawing/2014/main" id="{C2FD9F4D-CECA-53DF-E4B5-1B714C54A50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705772"/>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176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4B10DE35-C276-E899-2841-40D1D1154E2F}"/>
              </a:ext>
            </a:extLst>
          </p:cNvPr>
          <p:cNvSpPr>
            <a:spLocks noGrp="1"/>
          </p:cNvSpPr>
          <p:nvPr>
            <p:ph type="body" sz="quarter" idx="10"/>
          </p:nvPr>
        </p:nvSpPr>
        <p:spPr/>
        <p:txBody>
          <a:bodyPr/>
          <a:lstStyle/>
          <a:p>
            <a:endParaRPr lang="en-US" dirty="0"/>
          </a:p>
        </p:txBody>
      </p:sp>
      <p:pic>
        <p:nvPicPr>
          <p:cNvPr id="2" name="Picture 2" descr="Images with solid fill">
            <a:extLst>
              <a:ext uri="{FF2B5EF4-FFF2-40B4-BE49-F238E27FC236}">
                <a16:creationId xmlns:a16="http://schemas.microsoft.com/office/drawing/2014/main" id="{8B39BF09-CE68-3D8E-495A-6F4ED10DF02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88665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7451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B98793-654B-2B30-851D-48AF314BBD9E}"/>
              </a:ext>
            </a:extLst>
          </p:cNvPr>
          <p:cNvSpPr>
            <a:spLocks noGrp="1"/>
          </p:cNvSpPr>
          <p:nvPr>
            <p:ph type="body" sz="quarter" idx="10"/>
          </p:nvPr>
        </p:nvSpPr>
        <p:spPr/>
        <p:txBody>
          <a:bodyPr/>
          <a:lstStyle/>
          <a:p>
            <a:endParaRPr lang="en-US" dirty="0"/>
          </a:p>
        </p:txBody>
      </p:sp>
      <p:pic>
        <p:nvPicPr>
          <p:cNvPr id="4" name="Picture 2" descr="Images with solid fill">
            <a:extLst>
              <a:ext uri="{FF2B5EF4-FFF2-40B4-BE49-F238E27FC236}">
                <a16:creationId xmlns:a16="http://schemas.microsoft.com/office/drawing/2014/main" id="{986B8B9B-8C30-D751-334B-1816545D000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41929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7599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90A35D8-E5CE-7587-894F-346C808C9931}"/>
              </a:ext>
            </a:extLst>
          </p:cNvPr>
          <p:cNvSpPr>
            <a:spLocks noGrp="1"/>
          </p:cNvSpPr>
          <p:nvPr>
            <p:ph type="body" sz="quarter" idx="15"/>
          </p:nvPr>
        </p:nvSpPr>
        <p:spPr/>
        <p:txBody>
          <a:bodyPr/>
          <a:lstStyle/>
          <a:p>
            <a:pPr marL="0" indent="0">
              <a:buNone/>
            </a:pPr>
            <a:r>
              <a:rPr lang="en-US" dirty="0"/>
              <a:t>Survey Administrator &amp; Data Analyst:</a:t>
            </a:r>
          </a:p>
          <a:p>
            <a:r>
              <a:rPr lang="en-US" dirty="0"/>
              <a:t>Mr. Luke Terán ’24, N-1 Executive Officer</a:t>
            </a:r>
          </a:p>
        </p:txBody>
      </p:sp>
      <p:sp>
        <p:nvSpPr>
          <p:cNvPr id="7" name="Isosceles Triangle 6">
            <a:extLst>
              <a:ext uri="{FF2B5EF4-FFF2-40B4-BE49-F238E27FC236}">
                <a16:creationId xmlns:a16="http://schemas.microsoft.com/office/drawing/2014/main" id="{7369B0A6-5442-3947-47B2-0B9C7AE849AF}"/>
              </a:ext>
            </a:extLst>
          </p:cNvPr>
          <p:cNvSpPr/>
          <p:nvPr/>
        </p:nvSpPr>
        <p:spPr>
          <a:xfrm>
            <a:off x="6096000" y="5565939"/>
            <a:ext cx="510363" cy="244804"/>
          </a:xfrm>
          <a:prstGeom prst="triangle">
            <a:avLst/>
          </a:prstGeom>
          <a:solidFill>
            <a:schemeClr val="accent2"/>
          </a:solidFill>
          <a:ln>
            <a:solidFill>
              <a:schemeClr val="accent2"/>
            </a:solidFill>
          </a:ln>
          <a:scene3d>
            <a:camera prst="orthographicFront">
              <a:rot lat="0" lon="0" rev="81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Isosceles Triangle 9">
            <a:extLst>
              <a:ext uri="{FF2B5EF4-FFF2-40B4-BE49-F238E27FC236}">
                <a16:creationId xmlns:a16="http://schemas.microsoft.com/office/drawing/2014/main" id="{E772041D-3EAE-D094-5923-CC95780477A4}"/>
              </a:ext>
            </a:extLst>
          </p:cNvPr>
          <p:cNvSpPr/>
          <p:nvPr/>
        </p:nvSpPr>
        <p:spPr>
          <a:xfrm>
            <a:off x="10897484" y="1640713"/>
            <a:ext cx="510363" cy="244804"/>
          </a:xfrm>
          <a:prstGeom prst="triangle">
            <a:avLst/>
          </a:prstGeom>
          <a:solidFill>
            <a:schemeClr val="accent2"/>
          </a:solidFill>
          <a:ln>
            <a:solidFill>
              <a:schemeClr val="accent2"/>
            </a:solidFill>
          </a:ln>
          <a:scene3d>
            <a:camera prst="orthographicFront">
              <a:rot lat="0" lon="0" rev="1890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Two men in military uniforms&#10;&#10;Description automatically generated">
            <a:extLst>
              <a:ext uri="{FF2B5EF4-FFF2-40B4-BE49-F238E27FC236}">
                <a16:creationId xmlns:a16="http://schemas.microsoft.com/office/drawing/2014/main" id="{91895C9D-435F-A70A-760D-4CB1F2912AC9}"/>
              </a:ext>
            </a:extLst>
          </p:cNvPr>
          <p:cNvPicPr>
            <a:picLocks noChangeAspect="1"/>
          </p:cNvPicPr>
          <p:nvPr/>
        </p:nvPicPr>
        <p:blipFill rotWithShape="1">
          <a:blip r:embed="rId3"/>
          <a:srcRect l="7384" t="10872" r="3486"/>
          <a:stretch/>
        </p:blipFill>
        <p:spPr>
          <a:xfrm>
            <a:off x="7610681" y="1475779"/>
            <a:ext cx="2971578" cy="4457367"/>
          </a:xfrm>
          <a:prstGeom prst="rect">
            <a:avLst/>
          </a:prstGeom>
        </p:spPr>
      </p:pic>
      <p:sp>
        <p:nvSpPr>
          <p:cNvPr id="9" name="TextBox 8">
            <a:extLst>
              <a:ext uri="{FF2B5EF4-FFF2-40B4-BE49-F238E27FC236}">
                <a16:creationId xmlns:a16="http://schemas.microsoft.com/office/drawing/2014/main" id="{FC990B3C-E361-7E50-5127-97DB5FF0A96E}"/>
              </a:ext>
            </a:extLst>
          </p:cNvPr>
          <p:cNvSpPr txBox="1"/>
          <p:nvPr/>
        </p:nvSpPr>
        <p:spPr>
          <a:xfrm>
            <a:off x="6843905" y="5933146"/>
            <a:ext cx="4505132" cy="261610"/>
          </a:xfrm>
          <a:prstGeom prst="rect">
            <a:avLst/>
          </a:prstGeom>
          <a:noFill/>
        </p:spPr>
        <p:txBody>
          <a:bodyPr wrap="square" rtlCol="0">
            <a:spAutoFit/>
          </a:bodyPr>
          <a:lstStyle/>
          <a:p>
            <a:pPr algn="ctr"/>
            <a:r>
              <a:rPr lang="en-US" sz="1100" i="1" dirty="0"/>
              <a:t>Mr. Terán ’24 with Mr. Dang ’25 at Corps Brass Culmination</a:t>
            </a:r>
          </a:p>
        </p:txBody>
      </p:sp>
    </p:spTree>
    <p:extLst>
      <p:ext uri="{BB962C8B-B14F-4D97-AF65-F5344CB8AC3E}">
        <p14:creationId xmlns:p14="http://schemas.microsoft.com/office/powerpoint/2010/main" val="3234060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B9013E-8218-62EB-604A-FF3569B5A982}"/>
              </a:ext>
            </a:extLst>
          </p:cNvPr>
          <p:cNvSpPr>
            <a:spLocks noGrp="1"/>
          </p:cNvSpPr>
          <p:nvPr>
            <p:ph type="body" sz="quarter" idx="10"/>
          </p:nvPr>
        </p:nvSpPr>
        <p:spPr/>
        <p:txBody>
          <a:bodyPr/>
          <a:lstStyle/>
          <a:p>
            <a:endParaRPr lang="en-US" dirty="0"/>
          </a:p>
        </p:txBody>
      </p:sp>
      <p:pic>
        <p:nvPicPr>
          <p:cNvPr id="2" name="Picture 2" descr="Images with solid fill">
            <a:extLst>
              <a:ext uri="{FF2B5EF4-FFF2-40B4-BE49-F238E27FC236}">
                <a16:creationId xmlns:a16="http://schemas.microsoft.com/office/drawing/2014/main" id="{A11FA514-3EF7-323E-F1E8-071A671112D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3127550"/>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83279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E9182A-A5DA-4A2A-377C-9AFDC9627694}"/>
              </a:ext>
            </a:extLst>
          </p:cNvPr>
          <p:cNvSpPr>
            <a:spLocks noGrp="1"/>
          </p:cNvSpPr>
          <p:nvPr>
            <p:ph type="body" sz="quarter" idx="10"/>
          </p:nvPr>
        </p:nvSpPr>
        <p:spPr/>
        <p:txBody>
          <a:bodyPr/>
          <a:lstStyle/>
          <a:p>
            <a:endParaRPr lang="en-US" dirty="0"/>
          </a:p>
        </p:txBody>
      </p:sp>
      <p:pic>
        <p:nvPicPr>
          <p:cNvPr id="3" name="Picture 2" descr="Images with solid fill">
            <a:extLst>
              <a:ext uri="{FF2B5EF4-FFF2-40B4-BE49-F238E27FC236}">
                <a16:creationId xmlns:a16="http://schemas.microsoft.com/office/drawing/2014/main" id="{4F4EEFD6-0FF0-CC2B-177B-C1E8757C1DE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40913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71006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1A130-68FD-3D92-79CB-49EB2B0A59F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56F96FB-49EF-2AA5-E6F8-ACF9B2BB8E8B}"/>
              </a:ext>
            </a:extLst>
          </p:cNvPr>
          <p:cNvSpPr>
            <a:spLocks noGrp="1"/>
          </p:cNvSpPr>
          <p:nvPr>
            <p:ph type="body" sz="quarter" idx="10"/>
          </p:nvPr>
        </p:nvSpPr>
        <p:spPr/>
        <p:txBody>
          <a:bodyPr/>
          <a:lstStyle/>
          <a:p>
            <a:endParaRPr lang="en-US" dirty="0"/>
          </a:p>
        </p:txBody>
      </p:sp>
      <p:sp>
        <p:nvSpPr>
          <p:cNvPr id="3" name="TextBox 2">
            <a:extLst>
              <a:ext uri="{FF2B5EF4-FFF2-40B4-BE49-F238E27FC236}">
                <a16:creationId xmlns:a16="http://schemas.microsoft.com/office/drawing/2014/main" id="{66EEB734-853C-E5F6-CE60-385B080D4852}"/>
              </a:ext>
            </a:extLst>
          </p:cNvPr>
          <p:cNvSpPr txBox="1"/>
          <p:nvPr/>
        </p:nvSpPr>
        <p:spPr>
          <a:xfrm>
            <a:off x="842269" y="278523"/>
            <a:ext cx="3609321" cy="646331"/>
          </a:xfrm>
          <a:prstGeom prst="rect">
            <a:avLst/>
          </a:prstGeom>
          <a:solidFill>
            <a:srgbClr val="0C2554"/>
          </a:solidFill>
        </p:spPr>
        <p:txBody>
          <a:bodyPr wrap="none" rtlCol="0">
            <a:spAutoFit/>
          </a:bodyPr>
          <a:lstStyle/>
          <a:p>
            <a:r>
              <a:rPr lang="en-US" sz="3600" b="1" dirty="0">
                <a:solidFill>
                  <a:schemeClr val="bg1"/>
                </a:solidFill>
              </a:rPr>
              <a:t>Recognition           </a:t>
            </a:r>
          </a:p>
        </p:txBody>
      </p:sp>
      <p:sp>
        <p:nvSpPr>
          <p:cNvPr id="5" name="TextBox 4">
            <a:extLst>
              <a:ext uri="{FF2B5EF4-FFF2-40B4-BE49-F238E27FC236}">
                <a16:creationId xmlns:a16="http://schemas.microsoft.com/office/drawing/2014/main" id="{7EEA0756-6C10-83FD-7F15-1D4DE88B28FC}"/>
              </a:ext>
            </a:extLst>
          </p:cNvPr>
          <p:cNvSpPr txBox="1"/>
          <p:nvPr/>
        </p:nvSpPr>
        <p:spPr>
          <a:xfrm>
            <a:off x="175163" y="1286193"/>
            <a:ext cx="11783157" cy="584775"/>
          </a:xfrm>
          <a:prstGeom prst="rect">
            <a:avLst/>
          </a:prstGeom>
          <a:solidFill>
            <a:srgbClr val="ADBFD3"/>
          </a:solidFill>
        </p:spPr>
        <p:txBody>
          <a:bodyPr wrap="square" rtlCol="0">
            <a:spAutoFit/>
          </a:bodyPr>
          <a:lstStyle/>
          <a:p>
            <a:r>
              <a:rPr lang="en-US" sz="1600" i="1" dirty="0"/>
              <a:t>Recognition – Additional metric sourced from additional questions section. This protective factor is NOT backed by the extensive research by DoD, DEOCS, OPA.</a:t>
            </a:r>
          </a:p>
        </p:txBody>
      </p:sp>
      <p:pic>
        <p:nvPicPr>
          <p:cNvPr id="6" name="Picture 2" descr="Images with solid fill">
            <a:extLst>
              <a:ext uri="{FF2B5EF4-FFF2-40B4-BE49-F238E27FC236}">
                <a16:creationId xmlns:a16="http://schemas.microsoft.com/office/drawing/2014/main" id="{23DFC715-CCC1-693E-FDA4-0834A2FD8CA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670959" y="240913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114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93EAFE-F100-405E-01EE-C7933864D42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4B7B702A-540A-CAA4-5426-3B3CB8D81B49}"/>
              </a:ext>
            </a:extLst>
          </p:cNvPr>
          <p:cNvSpPr>
            <a:spLocks noGrp="1"/>
          </p:cNvSpPr>
          <p:nvPr>
            <p:ph type="body" sz="quarter" idx="10"/>
          </p:nvPr>
        </p:nvSpPr>
        <p:spPr/>
        <p:txBody>
          <a:bodyPr/>
          <a:lstStyle/>
          <a:p>
            <a:endParaRPr lang="en-US" dirty="0"/>
          </a:p>
        </p:txBody>
      </p:sp>
      <p:sp>
        <p:nvSpPr>
          <p:cNvPr id="3" name="TextBox 2">
            <a:extLst>
              <a:ext uri="{FF2B5EF4-FFF2-40B4-BE49-F238E27FC236}">
                <a16:creationId xmlns:a16="http://schemas.microsoft.com/office/drawing/2014/main" id="{F6E4BBDA-7DA9-5AB7-61D7-DC53F7773718}"/>
              </a:ext>
            </a:extLst>
          </p:cNvPr>
          <p:cNvSpPr txBox="1"/>
          <p:nvPr/>
        </p:nvSpPr>
        <p:spPr>
          <a:xfrm>
            <a:off x="842269" y="278523"/>
            <a:ext cx="4721934" cy="646331"/>
          </a:xfrm>
          <a:prstGeom prst="rect">
            <a:avLst/>
          </a:prstGeom>
          <a:solidFill>
            <a:srgbClr val="0C2554"/>
          </a:solidFill>
        </p:spPr>
        <p:txBody>
          <a:bodyPr wrap="none" rtlCol="0">
            <a:spAutoFit/>
          </a:bodyPr>
          <a:lstStyle/>
          <a:p>
            <a:r>
              <a:rPr lang="en-US" sz="3600" b="1" dirty="0">
                <a:solidFill>
                  <a:schemeClr val="bg1"/>
                </a:solidFill>
              </a:rPr>
              <a:t>Support – Unit Advisors</a:t>
            </a:r>
          </a:p>
        </p:txBody>
      </p:sp>
      <p:sp>
        <p:nvSpPr>
          <p:cNvPr id="5" name="TextBox 4">
            <a:extLst>
              <a:ext uri="{FF2B5EF4-FFF2-40B4-BE49-F238E27FC236}">
                <a16:creationId xmlns:a16="http://schemas.microsoft.com/office/drawing/2014/main" id="{DEA30D66-79B1-A0B5-FD35-EC581FA17DCC}"/>
              </a:ext>
            </a:extLst>
          </p:cNvPr>
          <p:cNvSpPr txBox="1"/>
          <p:nvPr/>
        </p:nvSpPr>
        <p:spPr>
          <a:xfrm>
            <a:off x="175163" y="1286193"/>
            <a:ext cx="11783157" cy="584775"/>
          </a:xfrm>
          <a:prstGeom prst="rect">
            <a:avLst/>
          </a:prstGeom>
          <a:solidFill>
            <a:srgbClr val="ADBFD3"/>
          </a:solidFill>
        </p:spPr>
        <p:txBody>
          <a:bodyPr wrap="square" rtlCol="0">
            <a:spAutoFit/>
          </a:bodyPr>
          <a:lstStyle/>
          <a:p>
            <a:r>
              <a:rPr lang="en-US" sz="1600" i="1" dirty="0"/>
              <a:t>Additional metric sourced from modified questions from the service academies. This protective factor is NOT backed by the extensive research by DoD, DEOCS, OPA. This metric is about OA/MA’s.</a:t>
            </a:r>
          </a:p>
        </p:txBody>
      </p:sp>
      <p:pic>
        <p:nvPicPr>
          <p:cNvPr id="6" name="Picture 2" descr="Images with solid fill">
            <a:extLst>
              <a:ext uri="{FF2B5EF4-FFF2-40B4-BE49-F238E27FC236}">
                <a16:creationId xmlns:a16="http://schemas.microsoft.com/office/drawing/2014/main" id="{A2167E52-8238-2F1A-7407-3C01887865BC}"/>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40913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2683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341D49-FB25-ACAF-1414-199CC9023C33}"/>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288566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s with solid fill">
            <a:extLst>
              <a:ext uri="{FF2B5EF4-FFF2-40B4-BE49-F238E27FC236}">
                <a16:creationId xmlns:a16="http://schemas.microsoft.com/office/drawing/2014/main" id="{CCA56232-3FFE-A05D-01EB-4BA0BDD0F0AE}"/>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033218"/>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80417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039D19E0-1C72-9C7B-6CA1-712242FDDC76}"/>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953878"/>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44800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7D441367-B300-337F-9C4C-029FC2DCBABA}"/>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705772"/>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883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s with solid fill">
            <a:extLst>
              <a:ext uri="{FF2B5EF4-FFF2-40B4-BE49-F238E27FC236}">
                <a16:creationId xmlns:a16="http://schemas.microsoft.com/office/drawing/2014/main" id="{D118FC16-F910-CF5C-50E3-DE792DA31768}"/>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770476"/>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9956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37830637-04FE-7671-4EF4-C4D477ECE93B}"/>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3127551"/>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4293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CD1F88E-ADE8-2866-04D3-D0EBCA264EEE}"/>
              </a:ext>
            </a:extLst>
          </p:cNvPr>
          <p:cNvSpPr txBox="1"/>
          <p:nvPr/>
        </p:nvSpPr>
        <p:spPr>
          <a:xfrm>
            <a:off x="842268" y="278523"/>
            <a:ext cx="7653145" cy="646331"/>
          </a:xfrm>
          <a:prstGeom prst="rect">
            <a:avLst/>
          </a:prstGeom>
          <a:solidFill>
            <a:srgbClr val="0C2554"/>
          </a:solidFill>
        </p:spPr>
        <p:txBody>
          <a:bodyPr wrap="square" rtlCol="0">
            <a:spAutoFit/>
          </a:bodyPr>
          <a:lstStyle/>
          <a:p>
            <a:r>
              <a:rPr lang="en-US" sz="3600" b="1" dirty="0">
                <a:solidFill>
                  <a:schemeClr val="bg1"/>
                </a:solidFill>
              </a:rPr>
              <a:t>Foreword</a:t>
            </a:r>
          </a:p>
        </p:txBody>
      </p:sp>
    </p:spTree>
    <p:extLst>
      <p:ext uri="{BB962C8B-B14F-4D97-AF65-F5344CB8AC3E}">
        <p14:creationId xmlns:p14="http://schemas.microsoft.com/office/powerpoint/2010/main" val="29638553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4947BA3E-2419-AE62-C536-73B34F4F25B2}"/>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3127551"/>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9759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0984D90F-8385-5A76-E33D-0CBBCAE99C3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302889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65586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s with solid fill">
            <a:extLst>
              <a:ext uri="{FF2B5EF4-FFF2-40B4-BE49-F238E27FC236}">
                <a16:creationId xmlns:a16="http://schemas.microsoft.com/office/drawing/2014/main" id="{BA832B2A-D7F7-8BA9-3819-4C7217FF1A6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770476"/>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18923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s with solid fill">
            <a:extLst>
              <a:ext uri="{FF2B5EF4-FFF2-40B4-BE49-F238E27FC236}">
                <a16:creationId xmlns:a16="http://schemas.microsoft.com/office/drawing/2014/main" id="{D4A303EE-252F-B923-6D5D-10B5A20DEC9F}"/>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922876"/>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4987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s with solid fill">
            <a:extLst>
              <a:ext uri="{FF2B5EF4-FFF2-40B4-BE49-F238E27FC236}">
                <a16:creationId xmlns:a16="http://schemas.microsoft.com/office/drawing/2014/main" id="{920E3A86-6E8E-0FE0-0E0D-594CAF628FD9}"/>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988257"/>
            <a:ext cx="2791564" cy="2791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69236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E907E57-E617-90D5-75C8-500C16FEFD68}"/>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3686362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6CEB6152-8F73-C35B-1387-CABD139F65A0}"/>
              </a:ext>
            </a:extLst>
          </p:cNvPr>
          <p:cNvSpPr>
            <a:spLocks noGrp="1"/>
          </p:cNvSpPr>
          <p:nvPr>
            <p:ph type="body" sz="quarter" idx="10"/>
          </p:nvPr>
        </p:nvSpPr>
        <p:spPr/>
        <p:txBody>
          <a:bodyPr/>
          <a:lstStyle/>
          <a:p>
            <a:r>
              <a:rPr lang="en-US" dirty="0"/>
              <a:t>Theme 1</a:t>
            </a:r>
          </a:p>
        </p:txBody>
      </p:sp>
      <p:sp>
        <p:nvSpPr>
          <p:cNvPr id="26" name="Text Placeholder 25">
            <a:extLst>
              <a:ext uri="{FF2B5EF4-FFF2-40B4-BE49-F238E27FC236}">
                <a16:creationId xmlns:a16="http://schemas.microsoft.com/office/drawing/2014/main" id="{AF50C5FA-AF28-44EA-79B6-E8B4EA54BF1C}"/>
              </a:ext>
            </a:extLst>
          </p:cNvPr>
          <p:cNvSpPr>
            <a:spLocks noGrp="1"/>
          </p:cNvSpPr>
          <p:nvPr>
            <p:ph type="body" sz="quarter" idx="17"/>
          </p:nvPr>
        </p:nvSpPr>
        <p:spPr/>
        <p:txBody>
          <a:bodyPr/>
          <a:lstStyle/>
          <a:p>
            <a:endParaRPr lang="en-US" dirty="0"/>
          </a:p>
        </p:txBody>
      </p:sp>
      <p:sp>
        <p:nvSpPr>
          <p:cNvPr id="27" name="Text Placeholder 26">
            <a:extLst>
              <a:ext uri="{FF2B5EF4-FFF2-40B4-BE49-F238E27FC236}">
                <a16:creationId xmlns:a16="http://schemas.microsoft.com/office/drawing/2014/main" id="{C2F0FA19-4B4D-3B23-2F9E-0619CB88C2DE}"/>
              </a:ext>
            </a:extLst>
          </p:cNvPr>
          <p:cNvSpPr>
            <a:spLocks noGrp="1"/>
          </p:cNvSpPr>
          <p:nvPr>
            <p:ph type="body" sz="quarter" idx="18"/>
          </p:nvPr>
        </p:nvSpPr>
        <p:spPr/>
        <p:txBody>
          <a:bodyPr/>
          <a:lstStyle/>
          <a:p>
            <a:endParaRPr lang="en-US" dirty="0"/>
          </a:p>
        </p:txBody>
      </p:sp>
      <p:sp>
        <p:nvSpPr>
          <p:cNvPr id="28" name="Text Placeholder 27">
            <a:extLst>
              <a:ext uri="{FF2B5EF4-FFF2-40B4-BE49-F238E27FC236}">
                <a16:creationId xmlns:a16="http://schemas.microsoft.com/office/drawing/2014/main" id="{DEB48DA6-0E60-0E13-3EC9-969D1CC6F744}"/>
              </a:ext>
            </a:extLst>
          </p:cNvPr>
          <p:cNvSpPr>
            <a:spLocks noGrp="1"/>
          </p:cNvSpPr>
          <p:nvPr>
            <p:ph type="body" sz="quarter" idx="19"/>
          </p:nvPr>
        </p:nvSpPr>
        <p:spPr/>
        <p:txBody>
          <a:bodyPr/>
          <a:lstStyle/>
          <a:p>
            <a:endParaRPr lang="en-US" dirty="0"/>
          </a:p>
        </p:txBody>
      </p:sp>
      <p:sp>
        <p:nvSpPr>
          <p:cNvPr id="29" name="Text Placeholder 28">
            <a:extLst>
              <a:ext uri="{FF2B5EF4-FFF2-40B4-BE49-F238E27FC236}">
                <a16:creationId xmlns:a16="http://schemas.microsoft.com/office/drawing/2014/main" id="{813777A0-2EDE-70A3-C162-7FBC6F6CBD09}"/>
              </a:ext>
            </a:extLst>
          </p:cNvPr>
          <p:cNvSpPr>
            <a:spLocks noGrp="1"/>
          </p:cNvSpPr>
          <p:nvPr>
            <p:ph type="body" sz="quarter" idx="20"/>
          </p:nvPr>
        </p:nvSpPr>
        <p:spPr/>
        <p:txBody>
          <a:bodyPr/>
          <a:lstStyle/>
          <a:p>
            <a:endParaRPr lang="en-US" dirty="0"/>
          </a:p>
        </p:txBody>
      </p:sp>
      <p:sp>
        <p:nvSpPr>
          <p:cNvPr id="30" name="Text Placeholder 29">
            <a:extLst>
              <a:ext uri="{FF2B5EF4-FFF2-40B4-BE49-F238E27FC236}">
                <a16:creationId xmlns:a16="http://schemas.microsoft.com/office/drawing/2014/main" id="{B71E7202-08BE-F83A-C359-9CD8647E82AA}"/>
              </a:ext>
            </a:extLst>
          </p:cNvPr>
          <p:cNvSpPr>
            <a:spLocks noGrp="1"/>
          </p:cNvSpPr>
          <p:nvPr>
            <p:ph type="body" sz="quarter" idx="21"/>
          </p:nvPr>
        </p:nvSpPr>
        <p:spPr/>
        <p:txBody>
          <a:bodyPr/>
          <a:lstStyle/>
          <a:p>
            <a:endParaRPr lang="en-US" dirty="0"/>
          </a:p>
        </p:txBody>
      </p:sp>
      <p:sp>
        <p:nvSpPr>
          <p:cNvPr id="31" name="Text Placeholder 30">
            <a:extLst>
              <a:ext uri="{FF2B5EF4-FFF2-40B4-BE49-F238E27FC236}">
                <a16:creationId xmlns:a16="http://schemas.microsoft.com/office/drawing/2014/main" id="{984F3756-41DC-F63D-8897-40CE6230D989}"/>
              </a:ext>
            </a:extLst>
          </p:cNvPr>
          <p:cNvSpPr>
            <a:spLocks noGrp="1"/>
          </p:cNvSpPr>
          <p:nvPr>
            <p:ph type="body" sz="quarter" idx="22"/>
          </p:nvPr>
        </p:nvSpPr>
        <p:spPr/>
        <p:txBody>
          <a:bodyPr/>
          <a:lstStyle/>
          <a:p>
            <a:r>
              <a:rPr lang="en-US" dirty="0"/>
              <a:t>Theme 2</a:t>
            </a:r>
          </a:p>
        </p:txBody>
      </p:sp>
      <p:sp>
        <p:nvSpPr>
          <p:cNvPr id="32" name="Text Placeholder 31">
            <a:extLst>
              <a:ext uri="{FF2B5EF4-FFF2-40B4-BE49-F238E27FC236}">
                <a16:creationId xmlns:a16="http://schemas.microsoft.com/office/drawing/2014/main" id="{B34864FB-C9FD-3B88-A77F-2C904C0D84E4}"/>
              </a:ext>
            </a:extLst>
          </p:cNvPr>
          <p:cNvSpPr>
            <a:spLocks noGrp="1"/>
          </p:cNvSpPr>
          <p:nvPr>
            <p:ph type="body" sz="quarter" idx="23"/>
          </p:nvPr>
        </p:nvSpPr>
        <p:spPr/>
        <p:txBody>
          <a:bodyPr/>
          <a:lstStyle/>
          <a:p>
            <a:r>
              <a:rPr lang="en-US" dirty="0"/>
              <a:t>Theme 3</a:t>
            </a:r>
          </a:p>
        </p:txBody>
      </p:sp>
      <p:sp>
        <p:nvSpPr>
          <p:cNvPr id="33" name="Text Placeholder 32">
            <a:extLst>
              <a:ext uri="{FF2B5EF4-FFF2-40B4-BE49-F238E27FC236}">
                <a16:creationId xmlns:a16="http://schemas.microsoft.com/office/drawing/2014/main" id="{157C4865-F9DF-EEF7-3CE2-0DA27B3D1C0C}"/>
              </a:ext>
            </a:extLst>
          </p:cNvPr>
          <p:cNvSpPr>
            <a:spLocks noGrp="1"/>
          </p:cNvSpPr>
          <p:nvPr>
            <p:ph type="body" sz="quarter" idx="24"/>
          </p:nvPr>
        </p:nvSpPr>
        <p:spPr/>
        <p:txBody>
          <a:bodyPr/>
          <a:lstStyle/>
          <a:p>
            <a:r>
              <a:rPr lang="en-US" dirty="0"/>
              <a:t>Theme 4</a:t>
            </a:r>
          </a:p>
        </p:txBody>
      </p:sp>
      <p:sp>
        <p:nvSpPr>
          <p:cNvPr id="34" name="Text Placeholder 33">
            <a:extLst>
              <a:ext uri="{FF2B5EF4-FFF2-40B4-BE49-F238E27FC236}">
                <a16:creationId xmlns:a16="http://schemas.microsoft.com/office/drawing/2014/main" id="{2B101F22-F603-9F71-91F8-57BA940E20F6}"/>
              </a:ext>
            </a:extLst>
          </p:cNvPr>
          <p:cNvSpPr>
            <a:spLocks noGrp="1"/>
          </p:cNvSpPr>
          <p:nvPr>
            <p:ph type="body" sz="quarter" idx="25"/>
          </p:nvPr>
        </p:nvSpPr>
        <p:spPr/>
        <p:txBody>
          <a:bodyPr/>
          <a:lstStyle/>
          <a:p>
            <a:r>
              <a:rPr lang="en-US" dirty="0"/>
              <a:t>Theme 5</a:t>
            </a:r>
          </a:p>
        </p:txBody>
      </p:sp>
    </p:spTree>
    <p:extLst>
      <p:ext uri="{BB962C8B-B14F-4D97-AF65-F5344CB8AC3E}">
        <p14:creationId xmlns:p14="http://schemas.microsoft.com/office/powerpoint/2010/main" val="30333653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309B432-DA30-4F92-F770-7F4D6BAF7DBF}"/>
              </a:ext>
            </a:extLst>
          </p:cNvPr>
          <p:cNvSpPr>
            <a:spLocks noGrp="1"/>
          </p:cNvSpPr>
          <p:nvPr>
            <p:ph type="body" sz="quarter" idx="10"/>
          </p:nvPr>
        </p:nvSpPr>
        <p:spPr/>
        <p:txBody>
          <a:bodyPr/>
          <a:lstStyle/>
          <a:p>
            <a:r>
              <a:rPr lang="en-US" dirty="0"/>
              <a:t>Tidbits from comments, do not include direct quotes</a:t>
            </a:r>
          </a:p>
          <a:p>
            <a:r>
              <a:rPr lang="en-US" dirty="0"/>
              <a:t>Remove all identifying phrasing (he/she, Ms. X, Mr. Y, Platoon X, Platoon Y…)</a:t>
            </a:r>
          </a:p>
        </p:txBody>
      </p:sp>
      <p:sp>
        <p:nvSpPr>
          <p:cNvPr id="3" name="TextBox 2">
            <a:extLst>
              <a:ext uri="{FF2B5EF4-FFF2-40B4-BE49-F238E27FC236}">
                <a16:creationId xmlns:a16="http://schemas.microsoft.com/office/drawing/2014/main" id="{3BAEEEF1-6EEF-8AE6-8D22-E9029DC1510A}"/>
              </a:ext>
            </a:extLst>
          </p:cNvPr>
          <p:cNvSpPr txBox="1"/>
          <p:nvPr/>
        </p:nvSpPr>
        <p:spPr>
          <a:xfrm>
            <a:off x="842268" y="254000"/>
            <a:ext cx="3059172" cy="670854"/>
          </a:xfrm>
          <a:prstGeom prst="rect">
            <a:avLst/>
          </a:prstGeom>
          <a:solidFill>
            <a:srgbClr val="FFFFFF"/>
          </a:solidFill>
        </p:spPr>
        <p:txBody>
          <a:bodyPr wrap="square" rtlCol="0">
            <a:spAutoFit/>
          </a:bodyPr>
          <a:lstStyle/>
          <a:p>
            <a:endParaRPr lang="en-US" dirty="0"/>
          </a:p>
        </p:txBody>
      </p:sp>
    </p:spTree>
    <p:extLst>
      <p:ext uri="{BB962C8B-B14F-4D97-AF65-F5344CB8AC3E}">
        <p14:creationId xmlns:p14="http://schemas.microsoft.com/office/powerpoint/2010/main" val="2297032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DAD6D25-300F-6165-4184-6F3731684B60}"/>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197592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ACFCCE-3001-0376-C1D5-F326900EECA0}"/>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2997009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35796-80AD-C19A-C451-7F23230E8AC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18BFD45-4D24-94CE-E180-0B4EE1773F52}"/>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41549032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5B5503-A18F-DAFB-E56E-7F3D615A7F2D}"/>
              </a:ext>
            </a:extLst>
          </p:cNvPr>
          <p:cNvGrpSpPr/>
          <p:nvPr/>
        </p:nvGrpSpPr>
        <p:grpSpPr>
          <a:xfrm>
            <a:off x="9779955" y="0"/>
            <a:ext cx="2412045" cy="2404352"/>
            <a:chOff x="2914459" y="369019"/>
            <a:chExt cx="6200529" cy="6180754"/>
          </a:xfrm>
          <a:solidFill>
            <a:srgbClr val="0C2554"/>
          </a:solidFill>
        </p:grpSpPr>
        <p:pic>
          <p:nvPicPr>
            <p:cNvPr id="6" name="Picture 5" descr="A horse with a flag and a person riding a horse&#10;&#10;Description automatically generated">
              <a:extLst>
                <a:ext uri="{FF2B5EF4-FFF2-40B4-BE49-F238E27FC236}">
                  <a16:creationId xmlns:a16="http://schemas.microsoft.com/office/drawing/2014/main" id="{B139D54B-E5EB-E237-3386-920B7858A37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7860" b="89773" l="9375" r="91383">
                          <a14:foregroundMark x1="91477" y1="28693" x2="89299" y2="33333"/>
                          <a14:foregroundMark x1="45549" y1="11080" x2="54640" y2="7860"/>
                          <a14:foregroundMark x1="9375" y1="45360" x2="9375" y2="45360"/>
                        </a14:backgroundRemoval>
                      </a14:imgEffect>
                    </a14:imgLayer>
                  </a14:imgProps>
                </a:ext>
              </a:extLst>
            </a:blip>
            <a:srcRect l="4794" t="5381" r="4794" b="16711"/>
            <a:stretch/>
          </p:blipFill>
          <p:spPr>
            <a:xfrm>
              <a:off x="2914459" y="369019"/>
              <a:ext cx="6200526" cy="5342938"/>
            </a:xfrm>
            <a:prstGeom prst="rect">
              <a:avLst/>
            </a:prstGeom>
            <a:grpFill/>
          </p:spPr>
        </p:pic>
        <p:pic>
          <p:nvPicPr>
            <p:cNvPr id="7" name="Picture 6" descr="A horse with a flag and a person riding a horse&#10;&#10;Description automatically generated">
              <a:extLst>
                <a:ext uri="{FF2B5EF4-FFF2-40B4-BE49-F238E27FC236}">
                  <a16:creationId xmlns:a16="http://schemas.microsoft.com/office/drawing/2014/main" id="{2435BD60-6222-40CD-7BCD-725FAD134437}"/>
                </a:ext>
              </a:extLst>
            </p:cNvPr>
            <p:cNvPicPr>
              <a:picLocks noChangeAspect="1"/>
            </p:cNvPicPr>
            <p:nvPr/>
          </p:nvPicPr>
          <p:blipFill rotWithShape="1">
            <a:blip r:embed="rId5">
              <a:extLst>
                <a:ext uri="{BEBA8EAE-BF5A-486C-A8C5-ECC9F3942E4B}">
                  <a14:imgProps xmlns:a14="http://schemas.microsoft.com/office/drawing/2010/main">
                    <a14:imgLayer r:embed="rId4">
                      <a14:imgEffect>
                        <a14:backgroundRemoval t="83902" b="98201" l="9754" r="91288">
                          <a14:foregroundMark x1="28409" y1="83902" x2="28409" y2="83902"/>
                          <a14:foregroundMark x1="90814" y1="92803" x2="90814" y2="92803"/>
                          <a14:foregroundMark x1="91098" y1="86553" x2="91098" y2="86553"/>
                          <a14:foregroundMark x1="91288" y1="92708" x2="91288" y2="92708"/>
                          <a14:foregroundMark x1="57765" y1="84564" x2="57765" y2="84564"/>
                          <a14:foregroundMark x1="55398" y1="83902" x2="55398" y2="83902"/>
                          <a14:foregroundMark x1="10038" y1="93277" x2="10038" y2="93277"/>
                          <a14:backgroundMark x1="36553" y1="93182" x2="36553" y2="93182"/>
                          <a14:backgroundMark x1="36648" y1="93182" x2="36648" y2="93182"/>
                          <a14:backgroundMark x1="36742" y1="93277" x2="36742" y2="93277"/>
                          <a14:backgroundMark x1="36648" y1="93277" x2="36648" y2="93277"/>
                          <a14:backgroundMark x1="36553" y1="93182" x2="36364" y2="92992"/>
                          <a14:backgroundMark x1="36932" y1="92708" x2="36932" y2="92614"/>
                        </a14:backgroundRemoval>
                      </a14:imgEffect>
                    </a14:imgLayer>
                  </a14:imgProps>
                </a:ext>
              </a:extLst>
            </a:blip>
            <a:srcRect l="5979" t="82723" r="5979" b="4494"/>
            <a:stretch/>
          </p:blipFill>
          <p:spPr>
            <a:xfrm>
              <a:off x="3077015" y="5673090"/>
              <a:ext cx="6037973" cy="876683"/>
            </a:xfrm>
            <a:prstGeom prst="rect">
              <a:avLst/>
            </a:prstGeom>
            <a:grpFill/>
          </p:spPr>
        </p:pic>
      </p:grpSp>
      <p:sp>
        <p:nvSpPr>
          <p:cNvPr id="17" name="TextBox 16">
            <a:extLst>
              <a:ext uri="{FF2B5EF4-FFF2-40B4-BE49-F238E27FC236}">
                <a16:creationId xmlns:a16="http://schemas.microsoft.com/office/drawing/2014/main" id="{AE133AF2-C125-403B-D48E-1997441C0F36}"/>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21428208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656EBC-2916-E7A5-3880-2CBC75B0CBFD}"/>
            </a:ext>
          </a:extLst>
        </p:cNvPr>
        <p:cNvGrpSpPr/>
        <p:nvPr/>
      </p:nvGrpSpPr>
      <p:grpSpPr>
        <a:xfrm>
          <a:off x="0" y="0"/>
          <a:ext cx="0" cy="0"/>
          <a:chOff x="0" y="0"/>
          <a:chExt cx="0" cy="0"/>
        </a:xfrm>
      </p:grpSpPr>
      <p:sp>
        <p:nvSpPr>
          <p:cNvPr id="4" name="Text Placeholder 3">
            <a:extLst>
              <a:ext uri="{FF2B5EF4-FFF2-40B4-BE49-F238E27FC236}">
                <a16:creationId xmlns:a16="http://schemas.microsoft.com/office/drawing/2014/main" id="{9008AE1B-9ED7-CCCB-21AE-2A6F3B046729}"/>
              </a:ext>
            </a:extLst>
          </p:cNvPr>
          <p:cNvSpPr>
            <a:spLocks noGrp="1"/>
          </p:cNvSpPr>
          <p:nvPr>
            <p:ph type="body" sz="quarter" idx="12"/>
          </p:nvPr>
        </p:nvSpPr>
        <p:spPr/>
        <p:txBody>
          <a:bodyPr>
            <a:normAutofit/>
          </a:bodyPr>
          <a:lstStyle/>
          <a:p>
            <a:r>
              <a:rPr lang="en-US" dirty="0"/>
              <a:t>25-JAN / 6-FEB 2024</a:t>
            </a:r>
          </a:p>
        </p:txBody>
      </p:sp>
      <p:pic>
        <p:nvPicPr>
          <p:cNvPr id="2050" name="Picture 2" descr="Images with solid fill">
            <a:extLst>
              <a:ext uri="{FF2B5EF4-FFF2-40B4-BE49-F238E27FC236}">
                <a16:creationId xmlns:a16="http://schemas.microsoft.com/office/drawing/2014/main" id="{02B4457A-C75C-9992-95CF-8506DB92EB7D}"/>
              </a:ext>
            </a:extLst>
          </p:cNvPr>
          <p:cNvPicPr>
            <a:picLocks noChangeAspect="1" noChangeArrowheads="1"/>
          </p:cNvPicPr>
          <p:nvPr/>
        </p:nvPicPr>
        <p:blipFill>
          <a:blip r:embed="rId3">
            <a:extLst>
              <a:ext uri="{96DAC541-7B7A-43D3-8B79-37D633B846F1}">
                <asvg:svgBlip xmlns:asvg="http://schemas.microsoft.com/office/drawing/2016/SVG/main" r:embed="rId4"/>
              </a:ext>
            </a:extLst>
          </a:blip>
          <a:srcRect/>
          <a:stretch/>
        </p:blipFill>
        <p:spPr bwMode="auto">
          <a:xfrm>
            <a:off x="4700218" y="2033218"/>
            <a:ext cx="2791564" cy="279156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88D7AF3-7017-49A4-C7B1-FCF1B91AFC13}"/>
              </a:ext>
            </a:extLst>
          </p:cNvPr>
          <p:cNvSpPr txBox="1"/>
          <p:nvPr/>
        </p:nvSpPr>
        <p:spPr>
          <a:xfrm>
            <a:off x="4651983" y="1663886"/>
            <a:ext cx="2888033" cy="369332"/>
          </a:xfrm>
          <a:prstGeom prst="rect">
            <a:avLst/>
          </a:prstGeom>
          <a:noFill/>
        </p:spPr>
        <p:txBody>
          <a:bodyPr wrap="square" rtlCol="0">
            <a:spAutoFit/>
          </a:bodyPr>
          <a:lstStyle/>
          <a:p>
            <a:pPr algn="ctr"/>
            <a:r>
              <a:rPr lang="en-US" b="1" dirty="0"/>
              <a:t>XX% Participation</a:t>
            </a:r>
          </a:p>
        </p:txBody>
      </p:sp>
    </p:spTree>
    <p:extLst>
      <p:ext uri="{BB962C8B-B14F-4D97-AF65-F5344CB8AC3E}">
        <p14:creationId xmlns:p14="http://schemas.microsoft.com/office/powerpoint/2010/main" val="2035658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899154-3538-A530-7B5A-2D9FAEBD1BB8}"/>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4329808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486AE6F3-D966-894C-14E5-47488181C377}"/>
              </a:ext>
            </a:extLst>
          </p:cNvPr>
          <p:cNvSpPr>
            <a:spLocks noGrp="1"/>
          </p:cNvSpPr>
          <p:nvPr>
            <p:ph type="body" sz="quarter" idx="10"/>
          </p:nvPr>
        </p:nvSpPr>
        <p:spPr/>
        <p:txBody>
          <a:bodyPr/>
          <a:lstStyle/>
          <a:p>
            <a:r>
              <a:rPr lang="en-US" dirty="0"/>
              <a:t>Category – XX%</a:t>
            </a:r>
          </a:p>
        </p:txBody>
      </p:sp>
      <p:sp>
        <p:nvSpPr>
          <p:cNvPr id="15" name="Text Placeholder 14">
            <a:extLst>
              <a:ext uri="{FF2B5EF4-FFF2-40B4-BE49-F238E27FC236}">
                <a16:creationId xmlns:a16="http://schemas.microsoft.com/office/drawing/2014/main" id="{AEDE3CCE-0996-75AB-3654-FDB7D331A700}"/>
              </a:ext>
            </a:extLst>
          </p:cNvPr>
          <p:cNvSpPr>
            <a:spLocks noGrp="1"/>
          </p:cNvSpPr>
          <p:nvPr>
            <p:ph type="body" sz="quarter" idx="17"/>
          </p:nvPr>
        </p:nvSpPr>
        <p:spPr/>
        <p:txBody>
          <a:bodyPr/>
          <a:lstStyle/>
          <a:p>
            <a:endParaRPr lang="en-US" dirty="0"/>
          </a:p>
        </p:txBody>
      </p:sp>
      <p:sp>
        <p:nvSpPr>
          <p:cNvPr id="16" name="Text Placeholder 15">
            <a:extLst>
              <a:ext uri="{FF2B5EF4-FFF2-40B4-BE49-F238E27FC236}">
                <a16:creationId xmlns:a16="http://schemas.microsoft.com/office/drawing/2014/main" id="{769F7FDF-E0C3-1BD7-D030-3956F29BDCB4}"/>
              </a:ext>
            </a:extLst>
          </p:cNvPr>
          <p:cNvSpPr>
            <a:spLocks noGrp="1"/>
          </p:cNvSpPr>
          <p:nvPr>
            <p:ph type="body" sz="quarter" idx="18"/>
          </p:nvPr>
        </p:nvSpPr>
        <p:spPr/>
        <p:txBody>
          <a:bodyPr/>
          <a:lstStyle/>
          <a:p>
            <a:endParaRPr lang="en-US" dirty="0"/>
          </a:p>
        </p:txBody>
      </p:sp>
      <p:sp>
        <p:nvSpPr>
          <p:cNvPr id="17" name="Text Placeholder 16">
            <a:extLst>
              <a:ext uri="{FF2B5EF4-FFF2-40B4-BE49-F238E27FC236}">
                <a16:creationId xmlns:a16="http://schemas.microsoft.com/office/drawing/2014/main" id="{53A5F539-29A9-7A19-ED04-5AE23A3F68BD}"/>
              </a:ext>
            </a:extLst>
          </p:cNvPr>
          <p:cNvSpPr>
            <a:spLocks noGrp="1"/>
          </p:cNvSpPr>
          <p:nvPr>
            <p:ph type="body" sz="quarter" idx="19"/>
          </p:nvPr>
        </p:nvSpPr>
        <p:spPr/>
        <p:txBody>
          <a:bodyPr/>
          <a:lstStyle/>
          <a:p>
            <a:endParaRPr lang="en-US" dirty="0"/>
          </a:p>
        </p:txBody>
      </p:sp>
      <p:sp>
        <p:nvSpPr>
          <p:cNvPr id="18" name="Text Placeholder 17">
            <a:extLst>
              <a:ext uri="{FF2B5EF4-FFF2-40B4-BE49-F238E27FC236}">
                <a16:creationId xmlns:a16="http://schemas.microsoft.com/office/drawing/2014/main" id="{06A0585A-6178-BE3B-2C62-3945B8D2E6AD}"/>
              </a:ext>
            </a:extLst>
          </p:cNvPr>
          <p:cNvSpPr>
            <a:spLocks noGrp="1"/>
          </p:cNvSpPr>
          <p:nvPr>
            <p:ph type="body" sz="quarter" idx="20"/>
          </p:nvPr>
        </p:nvSpPr>
        <p:spPr/>
        <p:txBody>
          <a:bodyPr/>
          <a:lstStyle/>
          <a:p>
            <a:endParaRPr lang="en-US" dirty="0"/>
          </a:p>
        </p:txBody>
      </p:sp>
      <p:sp>
        <p:nvSpPr>
          <p:cNvPr id="19" name="Text Placeholder 18">
            <a:extLst>
              <a:ext uri="{FF2B5EF4-FFF2-40B4-BE49-F238E27FC236}">
                <a16:creationId xmlns:a16="http://schemas.microsoft.com/office/drawing/2014/main" id="{EBA9EF04-9890-C24F-3085-B691952121AC}"/>
              </a:ext>
            </a:extLst>
          </p:cNvPr>
          <p:cNvSpPr>
            <a:spLocks noGrp="1"/>
          </p:cNvSpPr>
          <p:nvPr>
            <p:ph type="body" sz="quarter" idx="21"/>
          </p:nvPr>
        </p:nvSpPr>
        <p:spPr/>
        <p:txBody>
          <a:bodyPr/>
          <a:lstStyle/>
          <a:p>
            <a:endParaRPr lang="en-US" dirty="0"/>
          </a:p>
        </p:txBody>
      </p:sp>
      <p:sp>
        <p:nvSpPr>
          <p:cNvPr id="20" name="Text Placeholder 19">
            <a:extLst>
              <a:ext uri="{FF2B5EF4-FFF2-40B4-BE49-F238E27FC236}">
                <a16:creationId xmlns:a16="http://schemas.microsoft.com/office/drawing/2014/main" id="{E834ACCF-0878-73B2-38BF-23C52F97067D}"/>
              </a:ext>
            </a:extLst>
          </p:cNvPr>
          <p:cNvSpPr>
            <a:spLocks noGrp="1"/>
          </p:cNvSpPr>
          <p:nvPr>
            <p:ph type="body" sz="quarter" idx="22"/>
          </p:nvPr>
        </p:nvSpPr>
        <p:spPr/>
        <p:txBody>
          <a:bodyPr/>
          <a:lstStyle/>
          <a:p>
            <a:r>
              <a:rPr lang="en-US" dirty="0"/>
              <a:t>Category – XX%</a:t>
            </a:r>
          </a:p>
        </p:txBody>
      </p:sp>
      <p:sp>
        <p:nvSpPr>
          <p:cNvPr id="21" name="Text Placeholder 20">
            <a:extLst>
              <a:ext uri="{FF2B5EF4-FFF2-40B4-BE49-F238E27FC236}">
                <a16:creationId xmlns:a16="http://schemas.microsoft.com/office/drawing/2014/main" id="{13EA92A0-82C7-4FAB-5837-5F32BBE43DE0}"/>
              </a:ext>
            </a:extLst>
          </p:cNvPr>
          <p:cNvSpPr>
            <a:spLocks noGrp="1"/>
          </p:cNvSpPr>
          <p:nvPr>
            <p:ph type="body" sz="quarter" idx="23"/>
          </p:nvPr>
        </p:nvSpPr>
        <p:spPr/>
        <p:txBody>
          <a:bodyPr/>
          <a:lstStyle/>
          <a:p>
            <a:r>
              <a:rPr lang="en-US" dirty="0"/>
              <a:t>Category – XX%</a:t>
            </a:r>
          </a:p>
        </p:txBody>
      </p:sp>
      <p:sp>
        <p:nvSpPr>
          <p:cNvPr id="22" name="Text Placeholder 21">
            <a:extLst>
              <a:ext uri="{FF2B5EF4-FFF2-40B4-BE49-F238E27FC236}">
                <a16:creationId xmlns:a16="http://schemas.microsoft.com/office/drawing/2014/main" id="{B2F9FEFF-AF53-9003-6E6B-C2EE40659E85}"/>
              </a:ext>
            </a:extLst>
          </p:cNvPr>
          <p:cNvSpPr>
            <a:spLocks noGrp="1"/>
          </p:cNvSpPr>
          <p:nvPr>
            <p:ph type="body" sz="quarter" idx="24"/>
          </p:nvPr>
        </p:nvSpPr>
        <p:spPr/>
        <p:txBody>
          <a:bodyPr/>
          <a:lstStyle/>
          <a:p>
            <a:r>
              <a:rPr lang="en-US" dirty="0"/>
              <a:t>Category – XX%</a:t>
            </a:r>
          </a:p>
        </p:txBody>
      </p:sp>
      <p:sp>
        <p:nvSpPr>
          <p:cNvPr id="23" name="Text Placeholder 22">
            <a:extLst>
              <a:ext uri="{FF2B5EF4-FFF2-40B4-BE49-F238E27FC236}">
                <a16:creationId xmlns:a16="http://schemas.microsoft.com/office/drawing/2014/main" id="{8D28032E-9F32-9492-0BA2-E916E83FAC4A}"/>
              </a:ext>
            </a:extLst>
          </p:cNvPr>
          <p:cNvSpPr>
            <a:spLocks noGrp="1"/>
          </p:cNvSpPr>
          <p:nvPr>
            <p:ph type="body" sz="quarter" idx="25"/>
          </p:nvPr>
        </p:nvSpPr>
        <p:spPr/>
        <p:txBody>
          <a:bodyPr/>
          <a:lstStyle/>
          <a:p>
            <a:r>
              <a:rPr lang="en-US" dirty="0"/>
              <a:t>Category – XX%</a:t>
            </a:r>
          </a:p>
        </p:txBody>
      </p:sp>
      <p:sp>
        <p:nvSpPr>
          <p:cNvPr id="24" name="Text Placeholder 22">
            <a:extLst>
              <a:ext uri="{FF2B5EF4-FFF2-40B4-BE49-F238E27FC236}">
                <a16:creationId xmlns:a16="http://schemas.microsoft.com/office/drawing/2014/main" id="{FA656ECD-CB77-AD6C-F252-928702C15ECF}"/>
              </a:ext>
            </a:extLst>
          </p:cNvPr>
          <p:cNvSpPr>
            <a:spLocks noGrp="1"/>
          </p:cNvSpPr>
          <p:nvPr>
            <p:ph type="body" sz="quarter" idx="27"/>
          </p:nvPr>
        </p:nvSpPr>
        <p:spPr>
          <a:xfrm>
            <a:off x="7531101" y="1264888"/>
            <a:ext cx="3793232" cy="4667600"/>
          </a:xfrm>
        </p:spPr>
        <p:txBody>
          <a:bodyPr/>
          <a:lstStyle/>
          <a:p>
            <a:r>
              <a:rPr lang="en-US" dirty="0"/>
              <a:t>Comments</a:t>
            </a:r>
          </a:p>
          <a:p>
            <a:pPr marL="0" indent="0">
              <a:buNone/>
            </a:pPr>
            <a:endParaRPr lang="en-US" dirty="0"/>
          </a:p>
        </p:txBody>
      </p:sp>
    </p:spTree>
    <p:extLst>
      <p:ext uri="{BB962C8B-B14F-4D97-AF65-F5344CB8AC3E}">
        <p14:creationId xmlns:p14="http://schemas.microsoft.com/office/powerpoint/2010/main" val="18258205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62CD8DC-466A-9BFE-D685-40FF3FA3D842}"/>
              </a:ext>
            </a:extLst>
          </p:cNvPr>
          <p:cNvSpPr txBox="1"/>
          <p:nvPr/>
        </p:nvSpPr>
        <p:spPr>
          <a:xfrm>
            <a:off x="9296401" y="5518014"/>
            <a:ext cx="2895600" cy="523220"/>
          </a:xfrm>
          <a:prstGeom prst="rect">
            <a:avLst/>
          </a:prstGeom>
          <a:solidFill>
            <a:srgbClr val="0C2554"/>
          </a:solidFill>
        </p:spPr>
        <p:txBody>
          <a:bodyPr wrap="square" rtlCol="0">
            <a:spAutoFit/>
          </a:bodyPr>
          <a:lstStyle/>
          <a:p>
            <a:pPr algn="ctr"/>
            <a:r>
              <a:rPr lang="en-US" sz="1400" dirty="0">
                <a:solidFill>
                  <a:schemeClr val="bg1"/>
                </a:solidFill>
                <a:highlight>
                  <a:srgbClr val="0C2554"/>
                </a:highlight>
              </a:rPr>
              <a:t>Made possible by online resources from:</a:t>
            </a:r>
          </a:p>
        </p:txBody>
      </p:sp>
    </p:spTree>
    <p:extLst>
      <p:ext uri="{BB962C8B-B14F-4D97-AF65-F5344CB8AC3E}">
        <p14:creationId xmlns:p14="http://schemas.microsoft.com/office/powerpoint/2010/main" val="19693959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882F4F4F-3B62-7373-515E-D87C982C7BC1}"/>
              </a:ext>
            </a:extLst>
          </p:cNvPr>
          <p:cNvSpPr>
            <a:spLocks noGrp="1"/>
          </p:cNvSpPr>
          <p:nvPr>
            <p:ph type="body" sz="quarter" idx="26"/>
          </p:nvPr>
        </p:nvSpPr>
        <p:spPr/>
        <p:txBody>
          <a:bodyPr/>
          <a:lstStyle/>
          <a:p>
            <a:r>
              <a:rPr lang="en-US" dirty="0"/>
              <a:t>Category</a:t>
            </a:r>
          </a:p>
        </p:txBody>
      </p:sp>
      <p:sp>
        <p:nvSpPr>
          <p:cNvPr id="19" name="Text Placeholder 18">
            <a:extLst>
              <a:ext uri="{FF2B5EF4-FFF2-40B4-BE49-F238E27FC236}">
                <a16:creationId xmlns:a16="http://schemas.microsoft.com/office/drawing/2014/main" id="{14F9A377-4E55-7CF9-25A9-602DA18FE137}"/>
              </a:ext>
            </a:extLst>
          </p:cNvPr>
          <p:cNvSpPr>
            <a:spLocks noGrp="1"/>
          </p:cNvSpPr>
          <p:nvPr>
            <p:ph type="body" sz="quarter" idx="17"/>
          </p:nvPr>
        </p:nvSpPr>
        <p:spPr>
          <a:xfrm>
            <a:off x="838200" y="1268413"/>
            <a:ext cx="512763" cy="514350"/>
          </a:xfrm>
        </p:spPr>
        <p:txBody>
          <a:bodyPr/>
          <a:lstStyle/>
          <a:p>
            <a:endParaRPr lang="en-US" dirty="0"/>
          </a:p>
        </p:txBody>
      </p:sp>
      <p:sp>
        <p:nvSpPr>
          <p:cNvPr id="13" name="Text Placeholder 12">
            <a:extLst>
              <a:ext uri="{FF2B5EF4-FFF2-40B4-BE49-F238E27FC236}">
                <a16:creationId xmlns:a16="http://schemas.microsoft.com/office/drawing/2014/main" id="{C72D221E-DFC5-C759-AFA0-F29131D80027}"/>
              </a:ext>
            </a:extLst>
          </p:cNvPr>
          <p:cNvSpPr>
            <a:spLocks noGrp="1"/>
          </p:cNvSpPr>
          <p:nvPr>
            <p:ph type="body" sz="quarter" idx="18"/>
          </p:nvPr>
        </p:nvSpPr>
        <p:spPr/>
        <p:txBody>
          <a:bodyPr/>
          <a:lstStyle/>
          <a:p>
            <a:endParaRPr lang="en-US" dirty="0"/>
          </a:p>
        </p:txBody>
      </p:sp>
      <p:sp>
        <p:nvSpPr>
          <p:cNvPr id="20" name="Text Placeholder 19">
            <a:extLst>
              <a:ext uri="{FF2B5EF4-FFF2-40B4-BE49-F238E27FC236}">
                <a16:creationId xmlns:a16="http://schemas.microsoft.com/office/drawing/2014/main" id="{A407D03F-5652-2305-8DC2-81AED46C5521}"/>
              </a:ext>
            </a:extLst>
          </p:cNvPr>
          <p:cNvSpPr>
            <a:spLocks noGrp="1"/>
          </p:cNvSpPr>
          <p:nvPr>
            <p:ph type="body" sz="quarter" idx="19"/>
          </p:nvPr>
        </p:nvSpPr>
        <p:spPr/>
        <p:txBody>
          <a:bodyPr/>
          <a:lstStyle/>
          <a:p>
            <a:endParaRPr lang="en-US" dirty="0"/>
          </a:p>
        </p:txBody>
      </p:sp>
      <p:sp>
        <p:nvSpPr>
          <p:cNvPr id="21" name="Text Placeholder 20">
            <a:extLst>
              <a:ext uri="{FF2B5EF4-FFF2-40B4-BE49-F238E27FC236}">
                <a16:creationId xmlns:a16="http://schemas.microsoft.com/office/drawing/2014/main" id="{8DA12196-1639-067B-09DB-4FD9CC20B0C7}"/>
              </a:ext>
            </a:extLst>
          </p:cNvPr>
          <p:cNvSpPr>
            <a:spLocks noGrp="1"/>
          </p:cNvSpPr>
          <p:nvPr>
            <p:ph type="body" sz="quarter" idx="20"/>
          </p:nvPr>
        </p:nvSpPr>
        <p:spPr/>
        <p:txBody>
          <a:bodyPr/>
          <a:lstStyle/>
          <a:p>
            <a:endParaRPr lang="en-US" dirty="0"/>
          </a:p>
        </p:txBody>
      </p:sp>
      <p:sp>
        <p:nvSpPr>
          <p:cNvPr id="22" name="Text Placeholder 21">
            <a:extLst>
              <a:ext uri="{FF2B5EF4-FFF2-40B4-BE49-F238E27FC236}">
                <a16:creationId xmlns:a16="http://schemas.microsoft.com/office/drawing/2014/main" id="{99C73307-B3E3-8E02-D45C-D0E3C1C3D324}"/>
              </a:ext>
            </a:extLst>
          </p:cNvPr>
          <p:cNvSpPr>
            <a:spLocks noGrp="1"/>
          </p:cNvSpPr>
          <p:nvPr>
            <p:ph type="body" sz="quarter" idx="21"/>
          </p:nvPr>
        </p:nvSpPr>
        <p:spPr/>
        <p:txBody>
          <a:bodyPr/>
          <a:lstStyle/>
          <a:p>
            <a:endParaRPr lang="en-US" dirty="0"/>
          </a:p>
        </p:txBody>
      </p:sp>
      <p:sp>
        <p:nvSpPr>
          <p:cNvPr id="14" name="Text Placeholder 13">
            <a:extLst>
              <a:ext uri="{FF2B5EF4-FFF2-40B4-BE49-F238E27FC236}">
                <a16:creationId xmlns:a16="http://schemas.microsoft.com/office/drawing/2014/main" id="{2A3FBC94-8BF5-1429-5213-35B48EBBA92E}"/>
              </a:ext>
            </a:extLst>
          </p:cNvPr>
          <p:cNvSpPr>
            <a:spLocks noGrp="1"/>
          </p:cNvSpPr>
          <p:nvPr>
            <p:ph type="body" sz="quarter" idx="22"/>
          </p:nvPr>
        </p:nvSpPr>
        <p:spPr/>
        <p:txBody>
          <a:bodyPr/>
          <a:lstStyle/>
          <a:p>
            <a:r>
              <a:rPr lang="en-US" dirty="0"/>
              <a:t>Category</a:t>
            </a:r>
          </a:p>
        </p:txBody>
      </p:sp>
      <p:sp>
        <p:nvSpPr>
          <p:cNvPr id="15" name="Text Placeholder 14">
            <a:extLst>
              <a:ext uri="{FF2B5EF4-FFF2-40B4-BE49-F238E27FC236}">
                <a16:creationId xmlns:a16="http://schemas.microsoft.com/office/drawing/2014/main" id="{C407A3DD-74D9-C940-504B-CB4112DE40F7}"/>
              </a:ext>
            </a:extLst>
          </p:cNvPr>
          <p:cNvSpPr>
            <a:spLocks noGrp="1"/>
          </p:cNvSpPr>
          <p:nvPr>
            <p:ph type="body" sz="quarter" idx="23"/>
          </p:nvPr>
        </p:nvSpPr>
        <p:spPr/>
        <p:txBody>
          <a:bodyPr/>
          <a:lstStyle/>
          <a:p>
            <a:r>
              <a:rPr lang="en-US" dirty="0"/>
              <a:t>Category</a:t>
            </a:r>
          </a:p>
        </p:txBody>
      </p:sp>
      <p:sp>
        <p:nvSpPr>
          <p:cNvPr id="16" name="Text Placeholder 15">
            <a:extLst>
              <a:ext uri="{FF2B5EF4-FFF2-40B4-BE49-F238E27FC236}">
                <a16:creationId xmlns:a16="http://schemas.microsoft.com/office/drawing/2014/main" id="{04ECAEDC-BC70-7548-3114-5A96353D934B}"/>
              </a:ext>
            </a:extLst>
          </p:cNvPr>
          <p:cNvSpPr>
            <a:spLocks noGrp="1"/>
          </p:cNvSpPr>
          <p:nvPr>
            <p:ph type="body" sz="quarter" idx="24"/>
          </p:nvPr>
        </p:nvSpPr>
        <p:spPr/>
        <p:txBody>
          <a:bodyPr/>
          <a:lstStyle/>
          <a:p>
            <a:r>
              <a:rPr lang="en-US" dirty="0"/>
              <a:t>Category</a:t>
            </a:r>
          </a:p>
        </p:txBody>
      </p:sp>
      <p:sp>
        <p:nvSpPr>
          <p:cNvPr id="17" name="Text Placeholder 16">
            <a:extLst>
              <a:ext uri="{FF2B5EF4-FFF2-40B4-BE49-F238E27FC236}">
                <a16:creationId xmlns:a16="http://schemas.microsoft.com/office/drawing/2014/main" id="{4BA93F12-502F-703C-A010-BD2D5E33E912}"/>
              </a:ext>
            </a:extLst>
          </p:cNvPr>
          <p:cNvSpPr>
            <a:spLocks noGrp="1"/>
          </p:cNvSpPr>
          <p:nvPr>
            <p:ph type="body" sz="quarter" idx="25"/>
          </p:nvPr>
        </p:nvSpPr>
        <p:spPr/>
        <p:txBody>
          <a:bodyPr/>
          <a:lstStyle/>
          <a:p>
            <a:r>
              <a:rPr lang="en-US" dirty="0"/>
              <a:t>Category</a:t>
            </a:r>
          </a:p>
        </p:txBody>
      </p:sp>
      <p:sp>
        <p:nvSpPr>
          <p:cNvPr id="23" name="Text Placeholder 22">
            <a:extLst>
              <a:ext uri="{FF2B5EF4-FFF2-40B4-BE49-F238E27FC236}">
                <a16:creationId xmlns:a16="http://schemas.microsoft.com/office/drawing/2014/main" id="{3D3772D4-1606-2C29-9FE3-B1457A61CAC5}"/>
              </a:ext>
            </a:extLst>
          </p:cNvPr>
          <p:cNvSpPr>
            <a:spLocks noGrp="1"/>
          </p:cNvSpPr>
          <p:nvPr>
            <p:ph type="body" sz="quarter" idx="27"/>
          </p:nvPr>
        </p:nvSpPr>
        <p:spPr/>
        <p:txBody>
          <a:bodyPr/>
          <a:lstStyle/>
          <a:p>
            <a:r>
              <a:rPr lang="en-US" dirty="0"/>
              <a:t>Comments</a:t>
            </a:r>
          </a:p>
        </p:txBody>
      </p:sp>
    </p:spTree>
    <p:extLst>
      <p:ext uri="{BB962C8B-B14F-4D97-AF65-F5344CB8AC3E}">
        <p14:creationId xmlns:p14="http://schemas.microsoft.com/office/powerpoint/2010/main" val="83456825"/>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PA DOD Palette">
      <a:dk1>
        <a:srgbClr val="000000"/>
      </a:dk1>
      <a:lt1>
        <a:srgbClr val="FFFFFF"/>
      </a:lt1>
      <a:dk2>
        <a:srgbClr val="323332"/>
      </a:dk2>
      <a:lt2>
        <a:srgbClr val="E7E6E6"/>
      </a:lt2>
      <a:accent1>
        <a:srgbClr val="D2252D"/>
      </a:accent1>
      <a:accent2>
        <a:srgbClr val="0B2554"/>
      </a:accent2>
      <a:accent3>
        <a:srgbClr val="315586"/>
      </a:accent3>
      <a:accent4>
        <a:srgbClr val="718EB4"/>
      </a:accent4>
      <a:accent5>
        <a:srgbClr val="ADBFD3"/>
      </a:accent5>
      <a:accent6>
        <a:srgbClr val="D5D9DE"/>
      </a:accent6>
      <a:hlink>
        <a:srgbClr val="44546A"/>
      </a:hlink>
      <a:folHlink>
        <a:srgbClr val="357A9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ateandtime xmlns="1e0fcd8c-2d3b-40e1-9231-d51350a657ea"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AFD40A0FBA05DF4AA45D6821F7FED846" ma:contentTypeVersion="14" ma:contentTypeDescription="Create a new document." ma:contentTypeScope="" ma:versionID="5bb3883157af3b5e1e7431d53c609a1c">
  <xsd:schema xmlns:xsd="http://www.w3.org/2001/XMLSchema" xmlns:xs="http://www.w3.org/2001/XMLSchema" xmlns:p="http://schemas.microsoft.com/office/2006/metadata/properties" xmlns:ns2="1e0fcd8c-2d3b-40e1-9231-d51350a657ea" xmlns:ns3="738875a2-f62c-46a4-ad92-9b4d2d2c00fc" targetNamespace="http://schemas.microsoft.com/office/2006/metadata/properties" ma:root="true" ma:fieldsID="abe526ff50dfd523cd003a23852043ac" ns2:_="" ns3:_="">
    <xsd:import namespace="1e0fcd8c-2d3b-40e1-9231-d51350a657ea"/>
    <xsd:import namespace="738875a2-f62c-46a4-ad92-9b4d2d2c00f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DateTaken" minOccurs="0"/>
                <xsd:element ref="ns2:MediaLengthInSeconds" minOccurs="0"/>
                <xsd:element ref="ns2:MediaServiceGenerationTime" minOccurs="0"/>
                <xsd:element ref="ns2:MediaServiceEventHashCode" minOccurs="0"/>
                <xsd:element ref="ns2:MediaServiceOCR" minOccurs="0"/>
                <xsd:element ref="ns2:Dateandtime"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e0fcd8c-2d3b-40e1-9231-d51350a657e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Dateandtime" ma:index="20" nillable="true" ma:displayName="Date and time" ma:format="DateTime" ma:internalName="Dateandtime">
      <xsd:simpleType>
        <xsd:restriction base="dms:DateTime"/>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38875a2-f62c-46a4-ad92-9b4d2d2c00fc"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C5C3518-4EAE-4FD6-A942-B2CF22EC19BF}">
  <ds:schemaRefs>
    <ds:schemaRef ds:uri="738875a2-f62c-46a4-ad92-9b4d2d2c00fc"/>
    <ds:schemaRef ds:uri="http://purl.org/dc/terms/"/>
    <ds:schemaRef ds:uri="http://schemas.microsoft.com/office/2006/metadata/properties"/>
    <ds:schemaRef ds:uri="1e0fcd8c-2d3b-40e1-9231-d51350a657ea"/>
    <ds:schemaRef ds:uri="http://purl.org/dc/dcmitype/"/>
    <ds:schemaRef ds:uri="http://schemas.microsoft.com/office/2006/documentManagement/types"/>
    <ds:schemaRef ds:uri="http://schemas.microsoft.com/office/infopath/2007/PartnerControls"/>
    <ds:schemaRef ds:uri="http://schemas.openxmlformats.org/package/2006/metadata/core-properties"/>
    <ds:schemaRef ds:uri="http://www.w3.org/XML/1998/namespace"/>
    <ds:schemaRef ds:uri="http://purl.org/dc/elements/1.1/"/>
  </ds:schemaRefs>
</ds:datastoreItem>
</file>

<file path=customXml/itemProps2.xml><?xml version="1.0" encoding="utf-8"?>
<ds:datastoreItem xmlns:ds="http://schemas.openxmlformats.org/officeDocument/2006/customXml" ds:itemID="{1DC86E48-2864-49D8-90CD-8FD63D47B575}">
  <ds:schemaRefs>
    <ds:schemaRef ds:uri="http://schemas.microsoft.com/sharepoint/v3/contenttype/forms"/>
  </ds:schemaRefs>
</ds:datastoreItem>
</file>

<file path=customXml/itemProps3.xml><?xml version="1.0" encoding="utf-8"?>
<ds:datastoreItem xmlns:ds="http://schemas.openxmlformats.org/officeDocument/2006/customXml" ds:itemID="{4F6198B7-F919-4ABE-935F-662E48FA6F76}">
  <ds:schemaRefs>
    <ds:schemaRef ds:uri="1e0fcd8c-2d3b-40e1-9231-d51350a657ea"/>
    <ds:schemaRef ds:uri="738875a2-f62c-46a4-ad92-9b4d2d2c00f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3543</TotalTime>
  <Words>7893</Words>
  <Application>Microsoft Office PowerPoint</Application>
  <PresentationFormat>Widescreen</PresentationFormat>
  <Paragraphs>545</Paragraphs>
  <Slides>40</Slides>
  <Notes>37</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40</vt:i4>
      </vt:variant>
    </vt:vector>
  </HeadingPairs>
  <TitlesOfParts>
    <vt:vector size="48" baseType="lpstr">
      <vt:lpstr>Arial</vt:lpstr>
      <vt:lpstr>Calibri</vt:lpstr>
      <vt:lpstr>Courier New</vt:lpstr>
      <vt:lpstr>Roboto</vt:lpstr>
      <vt:lpstr>Symbol</vt:lpstr>
      <vt:lpstr>Wingdings</vt:lpstr>
      <vt:lpstr>Custom Design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Shawn Lyons</dc:creator>
  <cp:lastModifiedBy>Teran, Luke</cp:lastModifiedBy>
  <cp:revision>20</cp:revision>
  <cp:lastPrinted>2024-02-07T12:59:38Z</cp:lastPrinted>
  <dcterms:created xsi:type="dcterms:W3CDTF">2022-03-31T13:42:48Z</dcterms:created>
  <dcterms:modified xsi:type="dcterms:W3CDTF">2024-02-09T14:38:49Z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0x010100AFD40A0FBA05DF4AA45D6821F7FED846</vt:lpwstr>
  </property>
</Properties>
</file>